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69" r:id="rId7"/>
    <p:sldId id="270" r:id="rId8"/>
    <p:sldId id="271" r:id="rId9"/>
    <p:sldId id="287" r:id="rId10"/>
    <p:sldId id="288" r:id="rId11"/>
    <p:sldId id="272" r:id="rId12"/>
    <p:sldId id="273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12192000" cy="6858000"/>
  <p:notesSz cx="7010400" cy="92964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9842" autoAdjust="0"/>
  </p:normalViewPr>
  <p:slideViewPr>
    <p:cSldViewPr snapToGrid="0" showGuides="1">
      <p:cViewPr varScale="1">
        <p:scale>
          <a:sx n="91" d="100"/>
          <a:sy n="91" d="100"/>
        </p:scale>
        <p:origin x="-326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rtl="0"/>
            <a:fld id="{9E520D69-B2A6-4651-85F3-992158983495}" type="datetime1">
              <a:rPr lang="en-GB" smtClean="0"/>
              <a:t>05/06/2018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10B0BC-5F5A-4563-8D5F-5EBE8705E78B}" type="datetime1">
              <a:rPr lang="en-GB" noProof="0" smtClean="0"/>
              <a:pPr/>
              <a:t>05/06/2018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rtl="0"/>
            <a:fld id="{0A3C37BE-C303-496D-B5CD-85F2937540F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i="1" dirty="0"/>
              <a:t>NOTE:</a:t>
            </a:r>
          </a:p>
          <a:p>
            <a:r>
              <a:rPr lang="en-GB" i="1" dirty="0"/>
              <a:t>To change the image on this slide, select the picture and delete it. Then click the Pictures icon in the placeholder to insert your own image.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A3C37BE-C303-496D-B5CD-85F2937540F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426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0A3C37BE-C303-496D-B5CD-85F2937540F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35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en-GB" sz="1200" b="1" i="1" noProof="0" dirty="0">
                <a:latin typeface="Arial" pitchFamily="34" charset="0"/>
                <a:cs typeface="Arial" pitchFamily="34" charset="0"/>
              </a:rPr>
              <a:t>NOTE:</a:t>
            </a:r>
          </a:p>
          <a:p>
            <a:pPr rtl="0"/>
            <a:r>
              <a:rPr lang="en-GB" sz="1200" i="1" noProof="0" dirty="0">
                <a:latin typeface="Arial" pitchFamily="34" charset="0"/>
                <a:cs typeface="Arial" pitchFamily="34" charset="0"/>
              </a:rPr>
              <a:t>To change the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0" dirty="0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n-US" noProof="0" smtClean="0"/>
              <a:t>Click to 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/>
          <a:p>
            <a:pPr rtl="0"/>
            <a:r>
              <a:rPr lang="en-US" sz="3600" dirty="0" smtClean="0"/>
              <a:t>Massachusetts sports betting: history, legality and policy considerations</a:t>
            </a:r>
            <a:endParaRPr lang="en-US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GB" dirty="0" smtClean="0"/>
              <a:t>Paul Connelly, Director of Licensing, MGC</a:t>
            </a:r>
          </a:p>
          <a:p>
            <a:pPr rtl="0"/>
            <a:r>
              <a:rPr lang="en-GB" dirty="0" smtClean="0"/>
              <a:t>Justin Stempeck, Associate Counsel, MGC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3" r="87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illegal sports betting look like?  How is it evolving?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Sophisticated and technology driven</a:t>
            </a:r>
          </a:p>
          <a:p>
            <a:r>
              <a:rPr lang="en-US" dirty="0" smtClean="0"/>
              <a:t>Mobile and app platforms are critical</a:t>
            </a:r>
          </a:p>
          <a:p>
            <a:r>
              <a:rPr lang="en-US" dirty="0" smtClean="0"/>
              <a:t>Growth of in-play betting</a:t>
            </a:r>
          </a:p>
          <a:p>
            <a:r>
              <a:rPr lang="en-US" dirty="0" smtClean="0"/>
              <a:t>Multiple online sites easily available</a:t>
            </a:r>
          </a:p>
          <a:p>
            <a:r>
              <a:rPr lang="en-US" dirty="0" smtClean="0"/>
              <a:t>Local bookie is likely using a ‘pay per head’ software as a service to run his operation</a:t>
            </a:r>
          </a:p>
          <a:p>
            <a:r>
              <a:rPr lang="en-US" dirty="0" smtClean="0"/>
              <a:t>With the growth of cryptocurrency there has been a parallel growth in online casinos and sportsbooks that accept cryptocurrency with obvious concerns regarding consumer protection, money laundering and criminal connections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0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Unsettled questions in sports betting legalization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sports can you bet on?  Minor League? College? Esports?</a:t>
            </a:r>
          </a:p>
          <a:p>
            <a:r>
              <a:rPr lang="en-US" dirty="0" smtClean="0"/>
              <a:t>How do you define ‘sports?’</a:t>
            </a:r>
          </a:p>
          <a:p>
            <a:r>
              <a:rPr lang="en-US" dirty="0" smtClean="0"/>
              <a:t>What are other states doing?</a:t>
            </a:r>
          </a:p>
          <a:p>
            <a:r>
              <a:rPr lang="en-US" dirty="0" smtClean="0"/>
              <a:t>What has Nevada done?</a:t>
            </a:r>
          </a:p>
          <a:p>
            <a:r>
              <a:rPr lang="en-US" dirty="0" smtClean="0"/>
              <a:t>Balancing regulatory efforts and </a:t>
            </a:r>
          </a:p>
          <a:p>
            <a:pPr marL="0" indent="0">
              <a:buNone/>
            </a:pPr>
            <a:r>
              <a:rPr lang="en-US" dirty="0" smtClean="0"/>
              <a:t>  black market concerns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295" y="2426555"/>
            <a:ext cx="5583837" cy="313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7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Legalization?: Framework for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Potential legalization efforts guided by overarching policy objectives, including but not limited to a desire to:</a:t>
            </a:r>
          </a:p>
          <a:p>
            <a:r>
              <a:rPr lang="en-US" dirty="0" smtClean="0"/>
              <a:t>Transition sports betting activity from black market to legal, regulated markets</a:t>
            </a:r>
          </a:p>
          <a:p>
            <a:r>
              <a:rPr lang="en-US" dirty="0" smtClean="0"/>
              <a:t>Capture tax revenues</a:t>
            </a:r>
          </a:p>
          <a:p>
            <a:r>
              <a:rPr lang="en-US" dirty="0" smtClean="0"/>
              <a:t>Expand economic opportunities to potential providers and related industries</a:t>
            </a:r>
          </a:p>
          <a:p>
            <a:r>
              <a:rPr lang="en-US" dirty="0" smtClean="0"/>
              <a:t>Identify and mitigate potential negative externalities, including efforts to promote responsible gaming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the Black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Essential considerations when attempting to attract bettors away from black market:</a:t>
            </a:r>
          </a:p>
          <a:p>
            <a:r>
              <a:rPr lang="en-US" dirty="0" smtClean="0"/>
              <a:t>Online / Mobile Availability</a:t>
            </a:r>
          </a:p>
          <a:p>
            <a:pPr lvl="1"/>
            <a:r>
              <a:rPr lang="en-US" dirty="0" smtClean="0"/>
              <a:t>Convenience and accessibility matters; competition </a:t>
            </a:r>
            <a:r>
              <a:rPr lang="en-US" dirty="0"/>
              <a:t>with increasing sophistication of black </a:t>
            </a:r>
            <a:r>
              <a:rPr lang="en-US" dirty="0" smtClean="0"/>
              <a:t>market</a:t>
            </a:r>
          </a:p>
          <a:p>
            <a:r>
              <a:rPr lang="en-US" dirty="0" smtClean="0"/>
              <a:t>Products Offered</a:t>
            </a:r>
          </a:p>
          <a:p>
            <a:pPr lvl="1"/>
            <a:r>
              <a:rPr lang="en-US" dirty="0" smtClean="0"/>
              <a:t>Illegal products offer full range of sports betting options (e.g. in-game betting); increasingly attractive to betting public</a:t>
            </a:r>
          </a:p>
          <a:p>
            <a:r>
              <a:rPr lang="en-US" dirty="0" smtClean="0"/>
              <a:t>Taxes and Fees</a:t>
            </a:r>
          </a:p>
          <a:p>
            <a:pPr lvl="1"/>
            <a:r>
              <a:rPr lang="en-US" dirty="0" smtClean="0"/>
              <a:t>Sportsbooks are relatively low-margin operations; taxes and fees impact profitability and ability to offer attractive odds and products vs. black market</a:t>
            </a:r>
          </a:p>
          <a:p>
            <a:r>
              <a:rPr lang="en-US" dirty="0" smtClean="0"/>
              <a:t>Security / Consumer Protection</a:t>
            </a:r>
          </a:p>
          <a:p>
            <a:pPr lvl="1"/>
            <a:r>
              <a:rPr lang="en-US" dirty="0" smtClean="0"/>
              <a:t>True differentiator from black market – finally bettors can engage in safe market</a:t>
            </a:r>
          </a:p>
          <a:p>
            <a:r>
              <a:rPr lang="en-US" dirty="0" smtClean="0"/>
              <a:t>Responsible Gaming</a:t>
            </a:r>
          </a:p>
          <a:p>
            <a:pPr lvl="1"/>
            <a:r>
              <a:rPr lang="en-US" dirty="0" smtClean="0"/>
              <a:t>Legal providers could provide tools to allow bettors to monitor and manage betting activity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530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Who</a:t>
            </a:r>
            <a:r>
              <a:rPr lang="en-US" dirty="0" smtClean="0"/>
              <a:t> (i.e. which providers) should be allowed to participate in offering sports betting?</a:t>
            </a:r>
          </a:p>
          <a:p>
            <a:r>
              <a:rPr lang="en-US" b="1" dirty="0" smtClean="0"/>
              <a:t>Where</a:t>
            </a:r>
            <a:r>
              <a:rPr lang="en-US" dirty="0" smtClean="0"/>
              <a:t> (i.e. through which access channels) should sports betting be allowed; brick &amp; mortar, online, or both?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 types of bets and on which types of contests should sports betting be allowed?</a:t>
            </a:r>
          </a:p>
          <a:p>
            <a:r>
              <a:rPr lang="en-US" b="1" dirty="0" smtClean="0"/>
              <a:t>When</a:t>
            </a:r>
            <a:r>
              <a:rPr lang="en-US" dirty="0" smtClean="0"/>
              <a:t> and at what pace should sports betting be allowed; gradual rollout or all-at-once?</a:t>
            </a:r>
          </a:p>
          <a:p>
            <a:r>
              <a:rPr lang="en-US" b="1" dirty="0" smtClean="0"/>
              <a:t>How</a:t>
            </a:r>
            <a:r>
              <a:rPr lang="en-US" dirty="0" smtClean="0"/>
              <a:t> should sports betting be taxed and regulated?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4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</a:t>
            </a:r>
            <a:r>
              <a:rPr lang="en-US" dirty="0" smtClean="0"/>
              <a:t>should be allowed to provide sports betting?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first-mover advantages make this an important question</a:t>
            </a:r>
          </a:p>
          <a:p>
            <a:r>
              <a:rPr lang="en-US" dirty="0" smtClean="0"/>
              <a:t>Is sports betting an extension of an existing regulated market, or a new activity?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Likely stakeholders: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Existing Gaming Licensees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Racetracks / OTB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Native American Tribes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Lottery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New Brick &amp; Mortar Entrants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New </a:t>
            </a:r>
            <a:r>
              <a:rPr lang="en-US" sz="1800" dirty="0" smtClean="0"/>
              <a:t>Online Entrants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3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</a:t>
            </a:r>
            <a:r>
              <a:rPr lang="en-US" dirty="0" smtClean="0"/>
              <a:t> should </a:t>
            </a:r>
            <a:r>
              <a:rPr lang="en-US" dirty="0"/>
              <a:t>sports betting be </a:t>
            </a:r>
            <a:r>
              <a:rPr lang="en-US" dirty="0" smtClean="0"/>
              <a:t>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Basic Model:</a:t>
            </a:r>
          </a:p>
          <a:p>
            <a:r>
              <a:rPr lang="en-US" dirty="0" smtClean="0"/>
              <a:t>Brick &amp; Mortar</a:t>
            </a:r>
          </a:p>
          <a:p>
            <a:pPr lvl="1"/>
            <a:r>
              <a:rPr lang="en-US" dirty="0" smtClean="0"/>
              <a:t>Bets and payouts conducted in-person at authorized provider</a:t>
            </a:r>
          </a:p>
          <a:p>
            <a:r>
              <a:rPr lang="en-US" dirty="0" smtClean="0"/>
              <a:t>Online</a:t>
            </a:r>
          </a:p>
          <a:p>
            <a:pPr lvl="1"/>
            <a:r>
              <a:rPr lang="en-US" dirty="0" smtClean="0"/>
              <a:t>Bets and payouts conducted over the internet using computers, tablets or smartphones</a:t>
            </a:r>
          </a:p>
          <a:p>
            <a:pPr lvl="1"/>
            <a:endParaRPr lang="en-US" dirty="0"/>
          </a:p>
          <a:p>
            <a:r>
              <a:rPr lang="en-US" dirty="0" smtClean="0"/>
              <a:t>Brick &amp; Mortar betting is seen primarily as a driver of non-gaming (e.g. food, beverage, room) revenues at casinos</a:t>
            </a:r>
          </a:p>
          <a:p>
            <a:r>
              <a:rPr lang="en-US" dirty="0" smtClean="0"/>
              <a:t>Online sports betting – based on convenience and ability to rapidly evolve to meet consumer demand – is increasingly popular; may be critical factor in transitioning bettors from black market to legal market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3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</a:t>
            </a:r>
            <a:r>
              <a:rPr lang="en-US" dirty="0" smtClean="0"/>
              <a:t> types </a:t>
            </a:r>
            <a:r>
              <a:rPr lang="en-US" dirty="0"/>
              <a:t>of bets </a:t>
            </a:r>
            <a:r>
              <a:rPr lang="en-US" dirty="0" smtClean="0"/>
              <a:t>should be </a:t>
            </a:r>
            <a:r>
              <a:rPr lang="en-US" dirty="0"/>
              <a:t>allowed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is the appropriate range of betting options?</a:t>
            </a:r>
          </a:p>
          <a:p>
            <a:r>
              <a:rPr lang="en-US" dirty="0" smtClean="0"/>
              <a:t>Traditional Sports</a:t>
            </a:r>
          </a:p>
          <a:p>
            <a:pPr lvl="1"/>
            <a:r>
              <a:rPr lang="en-US" dirty="0" smtClean="0"/>
              <a:t>Horse Racing</a:t>
            </a:r>
          </a:p>
          <a:p>
            <a:pPr lvl="1"/>
            <a:r>
              <a:rPr lang="en-US" dirty="0" smtClean="0"/>
              <a:t>Professional Sports (e.g. Football, Baseball, Basketball, Hockey)</a:t>
            </a:r>
          </a:p>
          <a:p>
            <a:pPr lvl="1"/>
            <a:r>
              <a:rPr lang="en-US" dirty="0" smtClean="0"/>
              <a:t>Amateur Sports </a:t>
            </a:r>
            <a:r>
              <a:rPr lang="en-US" dirty="0"/>
              <a:t>(e.g. Football, Baseball, Basketball, Hockey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New “Sports”</a:t>
            </a:r>
          </a:p>
          <a:p>
            <a:pPr lvl="1"/>
            <a:r>
              <a:rPr lang="en-US" dirty="0" smtClean="0"/>
              <a:t>eSports</a:t>
            </a:r>
          </a:p>
          <a:p>
            <a:pPr lvl="1"/>
            <a:r>
              <a:rPr lang="en-US" dirty="0" smtClean="0"/>
              <a:t>Virtual Sports</a:t>
            </a:r>
          </a:p>
          <a:p>
            <a:r>
              <a:rPr lang="en-US" dirty="0" smtClean="0"/>
              <a:t>“Futures” Betting</a:t>
            </a:r>
          </a:p>
          <a:p>
            <a:pPr lvl="1"/>
            <a:r>
              <a:rPr lang="en-US" dirty="0" smtClean="0"/>
              <a:t>Entertainment (e.g. Reality TV Shows)</a:t>
            </a:r>
          </a:p>
          <a:p>
            <a:pPr lvl="1"/>
            <a:r>
              <a:rPr lang="en-US" dirty="0" smtClean="0"/>
              <a:t>Elections</a:t>
            </a:r>
          </a:p>
          <a:p>
            <a:pPr lvl="1"/>
            <a:r>
              <a:rPr lang="en-US" dirty="0" smtClean="0"/>
              <a:t>Other Real-World Events</a:t>
            </a:r>
          </a:p>
          <a:p>
            <a:r>
              <a:rPr lang="en-US" dirty="0" smtClean="0"/>
              <a:t>In-Game Betting?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WHEN</a:t>
            </a:r>
            <a:r>
              <a:rPr lang="en-US" dirty="0" smtClean="0"/>
              <a:t> and </a:t>
            </a:r>
            <a:r>
              <a:rPr lang="en-US" dirty="0"/>
              <a:t>at what pace should sports betting be </a:t>
            </a:r>
            <a:r>
              <a:rPr lang="en-US" dirty="0" smtClean="0"/>
              <a:t>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First-mover advantages among states</a:t>
            </a:r>
          </a:p>
          <a:p>
            <a:endParaRPr lang="en-US" dirty="0" smtClean="0"/>
          </a:p>
          <a:p>
            <a:r>
              <a:rPr lang="en-US" dirty="0" smtClean="0"/>
              <a:t>Northeast identified as potentially most active region to adopt sports betting</a:t>
            </a:r>
          </a:p>
          <a:p>
            <a:endParaRPr lang="en-US" dirty="0" smtClean="0"/>
          </a:p>
          <a:p>
            <a:r>
              <a:rPr lang="en-US" dirty="0" smtClean="0"/>
              <a:t>Immediate roll-out, or wait and see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9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</a:t>
            </a:r>
            <a:r>
              <a:rPr lang="en-US" dirty="0" smtClean="0"/>
              <a:t> should </a:t>
            </a:r>
            <a:r>
              <a:rPr lang="en-US" dirty="0"/>
              <a:t>sports betting be taxed and regulated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is to create legal marketplace that is safe for bettors and provide Commonwealth opportunity to capture revenues</a:t>
            </a:r>
          </a:p>
          <a:p>
            <a:r>
              <a:rPr lang="en-US" dirty="0" smtClean="0"/>
              <a:t>Tax rates are traditionally high on high-margin casino gaming</a:t>
            </a:r>
          </a:p>
          <a:p>
            <a:r>
              <a:rPr lang="en-US" dirty="0" smtClean="0"/>
              <a:t>Tax rates and fees (including “integrity fees” ) must be</a:t>
            </a:r>
          </a:p>
          <a:p>
            <a:pPr marL="0" indent="0"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dirty="0"/>
              <a:t>	</a:t>
            </a:r>
            <a:r>
              <a:rPr lang="en-US" dirty="0" smtClean="0"/>
              <a:t>considered within context of sports betting profitability and </a:t>
            </a:r>
          </a:p>
          <a:p>
            <a:pPr marL="0" indent="0"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dirty="0"/>
              <a:t>	</a:t>
            </a:r>
            <a:r>
              <a:rPr lang="en-US" dirty="0" smtClean="0"/>
              <a:t>public policy desire to transition betting activity from black</a:t>
            </a:r>
          </a:p>
          <a:p>
            <a:pPr marL="0" indent="0">
              <a:spcBef>
                <a:spcPts val="600"/>
              </a:spcBef>
              <a:buNone/>
              <a:tabLst>
                <a:tab pos="228600" algn="l"/>
              </a:tabLst>
            </a:pPr>
            <a:r>
              <a:rPr lang="en-US" dirty="0" smtClean="0"/>
              <a:t>	market</a:t>
            </a:r>
          </a:p>
          <a:p>
            <a:pPr>
              <a:spcBef>
                <a:spcPts val="600"/>
              </a:spcBef>
              <a:tabLst>
                <a:tab pos="228600" algn="l"/>
              </a:tabLst>
            </a:pPr>
            <a:endParaRPr lang="en-US" dirty="0"/>
          </a:p>
          <a:p>
            <a:pPr>
              <a:spcBef>
                <a:spcPts val="600"/>
              </a:spcBef>
              <a:tabLst>
                <a:tab pos="228600" algn="l"/>
              </a:tabLst>
            </a:pPr>
            <a:r>
              <a:rPr lang="en-US" dirty="0" smtClean="0"/>
              <a:t>Regulatory approach can be accomplished through:</a:t>
            </a:r>
          </a:p>
          <a:p>
            <a:pPr lvl="1">
              <a:tabLst>
                <a:tab pos="228600" algn="l"/>
              </a:tabLst>
            </a:pPr>
            <a:r>
              <a:rPr lang="en-US" dirty="0" smtClean="0"/>
              <a:t>Strong statute addressing who, where, what, when and how</a:t>
            </a:r>
          </a:p>
          <a:p>
            <a:pPr lvl="1">
              <a:tabLst>
                <a:tab pos="228600" algn="l"/>
              </a:tabLst>
            </a:pPr>
            <a:r>
              <a:rPr lang="en-US" dirty="0" smtClean="0"/>
              <a:t>Empowered regulator to address who, where, what, when and how</a:t>
            </a:r>
          </a:p>
          <a:p>
            <a:pPr>
              <a:tabLst>
                <a:tab pos="228600" algn="l"/>
              </a:tabLst>
            </a:pPr>
            <a:r>
              <a:rPr lang="en-US" dirty="0" smtClean="0"/>
              <a:t>Online considerations may make an “Omnibus Regulatory Approach” attractive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930" y="1395868"/>
            <a:ext cx="3244140" cy="393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18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dirty="0" smtClean="0"/>
              <a:t>Why Sports Betting?  Why Now?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n-GB" dirty="0" smtClean="0"/>
              <a:t>The Professional and Amateur Sports Protection Act (“PASPA”)</a:t>
            </a:r>
            <a:endParaRPr lang="en-GB" dirty="0"/>
          </a:p>
          <a:p>
            <a:pPr rtl="0"/>
            <a:r>
              <a:rPr lang="en-GB" dirty="0" smtClean="0"/>
              <a:t>Passed in 1993</a:t>
            </a:r>
            <a:endParaRPr lang="en-GB" dirty="0"/>
          </a:p>
          <a:p>
            <a:pPr rtl="0"/>
            <a:r>
              <a:rPr lang="en-GB" dirty="0" smtClean="0"/>
              <a:t>Federal prohibition on sports betting except Nevada, also allowed for sports lotteries in Oregon, Delaware and Montana </a:t>
            </a:r>
          </a:p>
          <a:p>
            <a:pPr rtl="0"/>
            <a:r>
              <a:rPr lang="en-GB" dirty="0" smtClean="0"/>
              <a:t>PASPA says: </a:t>
            </a:r>
          </a:p>
          <a:p>
            <a:pPr lvl="1"/>
            <a:r>
              <a:rPr lang="en-GB" dirty="0" smtClean="0"/>
              <a:t>it shall be unlawful for a governmental entity to </a:t>
            </a:r>
          </a:p>
          <a:p>
            <a:pPr lvl="2"/>
            <a:r>
              <a:rPr lang="en-GB" dirty="0" smtClean="0"/>
              <a:t>Sponsor, Operate, Advertise, Promote, License </a:t>
            </a:r>
            <a:r>
              <a:rPr lang="en-GB" dirty="0"/>
              <a:t>o</a:t>
            </a:r>
            <a:r>
              <a:rPr lang="en-GB" dirty="0" smtClean="0"/>
              <a:t>r authorize by law or compact</a:t>
            </a:r>
          </a:p>
          <a:p>
            <a:pPr lvl="1"/>
            <a:r>
              <a:rPr lang="en-GB" dirty="0" smtClean="0"/>
              <a:t>A lottery, sweepstakes, or other betting, gambling or wagering scheme based directly or indirectly…on one or more competitive games in which amateur or professional athletes participate </a:t>
            </a:r>
            <a:r>
              <a:rPr lang="en-GB" dirty="0"/>
              <a:t>o</a:t>
            </a:r>
            <a:r>
              <a:rPr lang="en-GB" dirty="0" smtClean="0"/>
              <a:t>r on one or more performances of such athletes in such games.</a:t>
            </a:r>
          </a:p>
          <a:p>
            <a:r>
              <a:rPr lang="en-GB" dirty="0" smtClean="0"/>
              <a:t>What does this mean? </a:t>
            </a:r>
            <a:r>
              <a:rPr lang="en-GB" dirty="0"/>
              <a:t>	</a:t>
            </a:r>
            <a:r>
              <a:rPr lang="en-GB" dirty="0" smtClean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QUESTIONS?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589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Jersey’s PASPA Challenge – Why Everyone is Talking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State to formally challenge PASPA</a:t>
            </a:r>
          </a:p>
          <a:p>
            <a:r>
              <a:rPr lang="en-US" dirty="0" smtClean="0"/>
              <a:t>Started in 2011 – NJ voters approved referendum to allow for sports betting in state</a:t>
            </a:r>
          </a:p>
          <a:p>
            <a:r>
              <a:rPr lang="en-US" dirty="0" smtClean="0"/>
              <a:t>Passed into law in 2012, state could issue licenses to casinos/racetracks to allow sports betting</a:t>
            </a:r>
          </a:p>
          <a:p>
            <a:r>
              <a:rPr lang="en-US" dirty="0" smtClean="0"/>
              <a:t>NBA, NFL, MLB, NHL, NCAA immediately sued in Federal Court – Leagues win 2013</a:t>
            </a:r>
          </a:p>
          <a:p>
            <a:r>
              <a:rPr lang="en-US" dirty="0" smtClean="0"/>
              <a:t>NJ appeals to 3</a:t>
            </a:r>
            <a:r>
              <a:rPr lang="en-US" baseline="30000" dirty="0" smtClean="0"/>
              <a:t>rd</a:t>
            </a:r>
            <a:r>
              <a:rPr lang="en-US" dirty="0" smtClean="0"/>
              <a:t> Circuit Court of Appeals, 3 judge panel affirms lower court</a:t>
            </a:r>
          </a:p>
          <a:p>
            <a:r>
              <a:rPr lang="en-US" dirty="0" smtClean="0"/>
              <a:t>The Court decision suggested NJ couldn’t affirmatively legalize sports betting so NJ decriminalizes sports betting at licensed racetracks and casinos </a:t>
            </a:r>
          </a:p>
          <a:p>
            <a:r>
              <a:rPr lang="en-US" dirty="0" smtClean="0"/>
              <a:t>Leagues sue again.  NJ loses again. NJ appeals again, 3</a:t>
            </a:r>
            <a:r>
              <a:rPr lang="en-US" baseline="30000" dirty="0" smtClean="0"/>
              <a:t>rd</a:t>
            </a:r>
            <a:r>
              <a:rPr lang="en-US" dirty="0" smtClean="0"/>
              <a:t> Circuit panel affirms again.</a:t>
            </a:r>
          </a:p>
          <a:p>
            <a:r>
              <a:rPr lang="en-US" dirty="0" smtClean="0"/>
              <a:t>NJ requests ‘en banc’ hearing – NJ loses 6-3.  NJ appeals to the Supreme Court.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6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Goes to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Supreme Court only hears 1% of cases </a:t>
            </a:r>
          </a:p>
          <a:p>
            <a:endParaRPr lang="en-US" dirty="0" smtClean="0"/>
          </a:p>
          <a:p>
            <a:r>
              <a:rPr lang="en-US" dirty="0" smtClean="0"/>
              <a:t>Question at center of the discussion: Does PASPA ‘commandeer’ states and require them to maintain a prohibition on sports betting, violating the 10</a:t>
            </a:r>
            <a:r>
              <a:rPr lang="en-US" baseline="30000" dirty="0" smtClean="0"/>
              <a:t>th</a:t>
            </a:r>
            <a:r>
              <a:rPr lang="en-US" dirty="0" smtClean="0"/>
              <a:t> Amendment?</a:t>
            </a:r>
          </a:p>
          <a:p>
            <a:endParaRPr lang="en-US" dirty="0" smtClean="0"/>
          </a:p>
          <a:p>
            <a:r>
              <a:rPr lang="en-US" dirty="0" smtClean="0"/>
              <a:t>Tenor of questions by the Justices was skeptical of PASPA</a:t>
            </a:r>
          </a:p>
          <a:p>
            <a:endParaRPr lang="en-US" dirty="0" smtClean="0"/>
          </a:p>
          <a:p>
            <a:r>
              <a:rPr lang="en-US" dirty="0" smtClean="0"/>
              <a:t>Decision finds in favor of New Jersey, PASPA is overruled</a:t>
            </a:r>
          </a:p>
          <a:p>
            <a:endParaRPr lang="en-US" dirty="0" smtClean="0"/>
          </a:p>
          <a:p>
            <a:r>
              <a:rPr lang="en-US" dirty="0" smtClean="0"/>
              <a:t>Sports betting is a state by state decision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460" y="3296092"/>
            <a:ext cx="26035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been happening in Massachusetts as NJ fought its way to the Supreme Court?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2011 Expanded Gaming Act, M.G.L. c. 23K passed</a:t>
            </a:r>
          </a:p>
          <a:p>
            <a:pPr lvl="1"/>
            <a:r>
              <a:rPr lang="en-US" dirty="0"/>
              <a:t>Plainridge Park Casino opened in June 2015 – slots only</a:t>
            </a:r>
          </a:p>
          <a:p>
            <a:pPr lvl="1"/>
            <a:r>
              <a:rPr lang="en-US" dirty="0"/>
              <a:t>MGM in Springfield slated to open August 2018 (full casino)</a:t>
            </a:r>
          </a:p>
          <a:p>
            <a:pPr lvl="1"/>
            <a:r>
              <a:rPr lang="en-US" dirty="0"/>
              <a:t>Encore Boston Harbor slated to open June 2019 (full casino) </a:t>
            </a:r>
          </a:p>
          <a:p>
            <a:r>
              <a:rPr lang="en-US" dirty="0"/>
              <a:t>Daily Fantasy Sports legalized via temporary law in August 2016 (expires July 2018)</a:t>
            </a:r>
          </a:p>
          <a:p>
            <a:pPr lvl="1"/>
            <a:r>
              <a:rPr lang="en-US" dirty="0"/>
              <a:t>Daily fantasy sports must comply with Attorney General consumer protection regulations</a:t>
            </a:r>
          </a:p>
          <a:p>
            <a:pPr lvl="1"/>
            <a:r>
              <a:rPr lang="en-US" dirty="0"/>
              <a:t>Daily fantasy sports are not gambling</a:t>
            </a:r>
          </a:p>
          <a:p>
            <a:r>
              <a:rPr lang="en-US" dirty="0"/>
              <a:t>State Legislature created a commission to study online gaming and daily fantasy sports</a:t>
            </a:r>
          </a:p>
          <a:p>
            <a:pPr lvl="1"/>
            <a:r>
              <a:rPr lang="en-US" dirty="0"/>
              <a:t>During that commission all three casino licensees indicated they favored sports betting at their facilities</a:t>
            </a:r>
          </a:p>
          <a:p>
            <a:pPr lvl="1"/>
            <a:r>
              <a:rPr lang="en-US" dirty="0"/>
              <a:t>Commission drafted a report distributed to legislature with various recommendations </a:t>
            </a:r>
          </a:p>
          <a:p>
            <a:r>
              <a:rPr lang="en-US" dirty="0"/>
              <a:t>MGC authored a white paper on Daily Fantasy Sports</a:t>
            </a:r>
          </a:p>
          <a:p>
            <a:r>
              <a:rPr lang="en-US" dirty="0"/>
              <a:t>MGC authored a white paper on Sports Betting </a:t>
            </a:r>
          </a:p>
        </p:txBody>
      </p:sp>
    </p:spTree>
    <p:extLst>
      <p:ext uri="{BB962C8B-B14F-4D97-AF65-F5344CB8AC3E}">
        <p14:creationId xmlns:p14="http://schemas.microsoft.com/office/powerpoint/2010/main" val="360052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been happening in Massachusetts as NJ fought its way to the Supreme </a:t>
            </a:r>
            <a:r>
              <a:rPr lang="en-US" dirty="0" smtClean="0"/>
              <a:t>Court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two pieces of pending legislation that tangentially address sports betting</a:t>
            </a:r>
          </a:p>
          <a:p>
            <a:r>
              <a:rPr lang="en-US" dirty="0" smtClean="0"/>
              <a:t>One bill was filed well before the Supreme Court decision the other more recently as an amendment to the budget</a:t>
            </a:r>
          </a:p>
          <a:p>
            <a:r>
              <a:rPr lang="en-US" dirty="0" smtClean="0"/>
              <a:t>Both are more focused on setting up a framework to permanently legalize DFS and place it under regulation by the Massachusetts Gaming Commission</a:t>
            </a:r>
          </a:p>
          <a:p>
            <a:pPr lvl="1"/>
            <a:r>
              <a:rPr lang="en-US" dirty="0" smtClean="0"/>
              <a:t>Would establish a tax </a:t>
            </a:r>
          </a:p>
          <a:p>
            <a:pPr lvl="1"/>
            <a:r>
              <a:rPr lang="en-US" dirty="0" smtClean="0"/>
              <a:t>Registration fee </a:t>
            </a:r>
          </a:p>
          <a:p>
            <a:pPr lvl="1"/>
            <a:r>
              <a:rPr lang="en-US" dirty="0" smtClean="0"/>
              <a:t>Consumer Protections</a:t>
            </a:r>
          </a:p>
          <a:p>
            <a:r>
              <a:rPr lang="en-US" dirty="0" smtClean="0"/>
              <a:t>Both would establish a study committee to examine impact of sports betting legalization in the Commonwealth</a:t>
            </a:r>
          </a:p>
          <a:p>
            <a:r>
              <a:rPr lang="en-US" dirty="0" smtClean="0"/>
              <a:t>Both bills currently in committee (Legislative Session ends 7/31/18)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DFS was previously legalized in Chapter 219 of the Acts of 2016 but only through 7/31/18, currently pending H.4297 would make that legalization permanent </a:t>
            </a:r>
          </a:p>
          <a:p>
            <a:pPr lvl="1"/>
            <a:r>
              <a:rPr lang="en-US" dirty="0" smtClean="0"/>
              <a:t>That version has no registration fee, tax or oversight from any entity aside from existing attorney general consumer protection regulations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8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the discussion been in Massachusetts since the Supreme Court Decision?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Governor Charlie Baker initially said “it’s certainly something we should look into”</a:t>
            </a:r>
          </a:p>
          <a:p>
            <a:r>
              <a:rPr lang="en-US" dirty="0" smtClean="0"/>
              <a:t>Now is saying we have a lot of “homework” to do on the topic</a:t>
            </a:r>
          </a:p>
          <a:p>
            <a:r>
              <a:rPr lang="en-US" dirty="0" smtClean="0"/>
              <a:t>Democratic House Speaker Robert </a:t>
            </a:r>
            <a:r>
              <a:rPr lang="en-US" dirty="0" err="1" smtClean="0"/>
              <a:t>Deleo</a:t>
            </a:r>
            <a:r>
              <a:rPr lang="en-US" dirty="0" smtClean="0"/>
              <a:t> strongly implied it will not be reached this legislative term and will require additional research to craft legislation</a:t>
            </a:r>
          </a:p>
          <a:p>
            <a:pPr lvl="1"/>
            <a:r>
              <a:rPr lang="en-US" dirty="0"/>
              <a:t>Notably, both CT and RI have either proposed </a:t>
            </a:r>
            <a:r>
              <a:rPr lang="en-US" dirty="0" smtClean="0"/>
              <a:t>legislation </a:t>
            </a:r>
            <a:r>
              <a:rPr lang="en-US" dirty="0"/>
              <a:t>that </a:t>
            </a:r>
            <a:r>
              <a:rPr lang="en-US" dirty="0" smtClean="0"/>
              <a:t>legalizes sports betting</a:t>
            </a:r>
          </a:p>
          <a:p>
            <a:r>
              <a:rPr lang="en-US" dirty="0" smtClean="0"/>
              <a:t>MGC has taken no official position on the legalization of sports betting </a:t>
            </a:r>
          </a:p>
          <a:p>
            <a:r>
              <a:rPr lang="en-US" dirty="0" smtClean="0"/>
              <a:t>Any legalization of sports betting would require decriminalization of many offenses codified in statute</a:t>
            </a:r>
          </a:p>
          <a:p>
            <a:pPr lvl="1"/>
            <a:r>
              <a:rPr lang="en-US" dirty="0" smtClean="0"/>
              <a:t>Would </a:t>
            </a:r>
            <a:r>
              <a:rPr lang="en-US" dirty="0"/>
              <a:t>need to determine what entity would regulate the industry and how it would </a:t>
            </a:r>
            <a:r>
              <a:rPr lang="en-US" dirty="0" smtClean="0"/>
              <a:t>regulate</a:t>
            </a:r>
          </a:p>
          <a:p>
            <a:pPr lvl="1"/>
            <a:r>
              <a:rPr lang="en-US" dirty="0" smtClean="0"/>
              <a:t>Would need to determine if there would be a detailed, comprehensive law or a more general grant of authority to a regulatory body empowered to draft regulations as necessary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140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size of the illegal sports betting market nationally?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$100 ($200?, $300?) Billion Question</a:t>
            </a:r>
          </a:p>
          <a:p>
            <a:r>
              <a:rPr lang="en-US" dirty="0" smtClean="0"/>
              <a:t>Nationwide there are many estimates – inherent difficulty given that sports betting is illegal almost everywhere</a:t>
            </a:r>
          </a:p>
          <a:p>
            <a:r>
              <a:rPr lang="en-US" dirty="0" smtClean="0"/>
              <a:t>AGA put out a figure of $150 billion, more conservative views present $50-60 billion</a:t>
            </a:r>
          </a:p>
          <a:p>
            <a:r>
              <a:rPr lang="en-US" dirty="0" smtClean="0"/>
              <a:t>These projected figures represent “handle” or total amount wagered</a:t>
            </a:r>
          </a:p>
          <a:p>
            <a:r>
              <a:rPr lang="en-US" dirty="0" smtClean="0"/>
              <a:t>Revenue from such handles is roughly 5%</a:t>
            </a:r>
          </a:p>
          <a:p>
            <a:r>
              <a:rPr lang="en-US" dirty="0" smtClean="0"/>
              <a:t>A $50 million handle produces only $2.5 million in gross gaming revenue </a:t>
            </a:r>
          </a:p>
          <a:p>
            <a:r>
              <a:rPr lang="en-US" dirty="0" smtClean="0"/>
              <a:t>Most state taxes apply to the revenue, not the 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4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size of the sports betting market in Massachusetts?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state specific studies</a:t>
            </a:r>
          </a:p>
          <a:p>
            <a:r>
              <a:rPr lang="en-US" dirty="0" smtClean="0"/>
              <a:t>AGA commissioned study by Oxford Economics suggested a range of possible tax revenues in Massachusetts from a low of $8.6 million to a high of $61.3 million</a:t>
            </a:r>
          </a:p>
          <a:p>
            <a:r>
              <a:rPr lang="en-US" dirty="0" smtClean="0"/>
              <a:t>These figures assume a handle in Massachusetts of between $127 million and $472 million </a:t>
            </a:r>
          </a:p>
          <a:p>
            <a:r>
              <a:rPr lang="en-US" dirty="0" smtClean="0"/>
              <a:t>AGA study looked at different tax rates and different distribution models all of which are critical in evaluating the market </a:t>
            </a:r>
          </a:p>
          <a:p>
            <a:r>
              <a:rPr lang="en-US" dirty="0" smtClean="0"/>
              <a:t>Not a small market, but not the solution to every state budget shortfall either </a:t>
            </a:r>
          </a:p>
          <a:p>
            <a:r>
              <a:rPr lang="en-US" dirty="0" smtClean="0"/>
              <a:t>Sportsbooks are a low margin business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8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03431380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_12786043_TF03431380" id="{07BF4009-79A5-4904-9F0A-8BB88901F77F}" vid="{E001E2E9-9C41-4174-AA22-D51AC64C486F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www.w3.org/XML/1998/namespace"/>
    <ds:schemaRef ds:uri="4873beb7-5857-4685-be1f-d57550cc96cc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tf03431380</Template>
  <TotalTime>0</TotalTime>
  <Words>1716</Words>
  <Application>Microsoft Office PowerPoint</Application>
  <PresentationFormat>Custom</PresentationFormat>
  <Paragraphs>173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tf03431380</vt:lpstr>
      <vt:lpstr>Massachusetts sports betting: history, legality and policy considerations</vt:lpstr>
      <vt:lpstr>Why Sports Betting?  Why Now?</vt:lpstr>
      <vt:lpstr>New Jersey’s PASPA Challenge – Why Everyone is Talking</vt:lpstr>
      <vt:lpstr>New Jersey Goes to Washington</vt:lpstr>
      <vt:lpstr>What’s been happening in Massachusetts as NJ fought its way to the Supreme Court?</vt:lpstr>
      <vt:lpstr>What’s been happening in Massachusetts as NJ fought its way to the Supreme Court – cont’d</vt:lpstr>
      <vt:lpstr>What has the discussion been in Massachusetts since the Supreme Court Decision? </vt:lpstr>
      <vt:lpstr>What’s the size of the illegal sports betting market nationally?</vt:lpstr>
      <vt:lpstr>What’s the size of the sports betting market in Massachusetts? </vt:lpstr>
      <vt:lpstr>What does illegal sports betting look like?  How is it evolving?</vt:lpstr>
      <vt:lpstr>Unsettled questions in sports betting legalization</vt:lpstr>
      <vt:lpstr>Legalization?: Framework for Approach</vt:lpstr>
      <vt:lpstr>Minimizing the Black Market</vt:lpstr>
      <vt:lpstr>Implementation Considerations</vt:lpstr>
      <vt:lpstr>WHO should be allowed to provide sports betting?</vt:lpstr>
      <vt:lpstr>WHERE should sports betting be allowed?</vt:lpstr>
      <vt:lpstr>WHAT types of bets should be allowed?</vt:lpstr>
      <vt:lpstr>WHEN and at what pace should sports betting be allowed?</vt:lpstr>
      <vt:lpstr>HOW should sports betting be taxed and regulated?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2018-03-16T14:02:49Z</dcterms:created>
  <dcterms:modified xsi:type="dcterms:W3CDTF">2018-06-05T16:09:01Z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