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83" r:id="rId2"/>
  </p:sldMasterIdLst>
  <p:notesMasterIdLst>
    <p:notesMasterId r:id="rId31"/>
  </p:notesMasterIdLst>
  <p:handoutMasterIdLst>
    <p:handoutMasterId r:id="rId32"/>
  </p:handoutMasterIdLst>
  <p:sldIdLst>
    <p:sldId id="258" r:id="rId3"/>
    <p:sldId id="326" r:id="rId4"/>
    <p:sldId id="380" r:id="rId5"/>
    <p:sldId id="384" r:id="rId6"/>
    <p:sldId id="317" r:id="rId7"/>
    <p:sldId id="349" r:id="rId8"/>
    <p:sldId id="396" r:id="rId9"/>
    <p:sldId id="351" r:id="rId10"/>
    <p:sldId id="335" r:id="rId11"/>
    <p:sldId id="336" r:id="rId12"/>
    <p:sldId id="350" r:id="rId13"/>
    <p:sldId id="382" r:id="rId14"/>
    <p:sldId id="305" r:id="rId15"/>
    <p:sldId id="325" r:id="rId16"/>
    <p:sldId id="385" r:id="rId17"/>
    <p:sldId id="397" r:id="rId18"/>
    <p:sldId id="394" r:id="rId19"/>
    <p:sldId id="392" r:id="rId20"/>
    <p:sldId id="395" r:id="rId21"/>
    <p:sldId id="406" r:id="rId22"/>
    <p:sldId id="388" r:id="rId23"/>
    <p:sldId id="389" r:id="rId24"/>
    <p:sldId id="341" r:id="rId25"/>
    <p:sldId id="386" r:id="rId26"/>
    <p:sldId id="402" r:id="rId27"/>
    <p:sldId id="387" r:id="rId28"/>
    <p:sldId id="400" r:id="rId29"/>
    <p:sldId id="405" r:id="rId30"/>
  </p:sldIdLst>
  <p:sldSz cx="9144000" cy="6858000" type="screen4x3"/>
  <p:notesSz cx="6997700" cy="9271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E"/>
    <a:srgbClr val="00B050"/>
    <a:srgbClr val="008000"/>
    <a:srgbClr val="F8F8F8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688" autoAdjust="0"/>
    <p:restoredTop sz="91210" autoAdjust="0"/>
  </p:normalViewPr>
  <p:slideViewPr>
    <p:cSldViewPr>
      <p:cViewPr>
        <p:scale>
          <a:sx n="100" d="100"/>
          <a:sy n="100" d="100"/>
        </p:scale>
        <p:origin x="-266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678" y="-78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49130577427887"/>
          <c:y val="4.9960875984251973E-2"/>
          <c:w val="0.82971243438320263"/>
          <c:h val="0.82534645669291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Wide Total</c:v>
                </c:pt>
              </c:strCache>
            </c:strRef>
          </c:tx>
          <c:spPr>
            <a:solidFill>
              <a:srgbClr val="004B8E"/>
            </a:solidFill>
          </c:spPr>
          <c:invertIfNegative val="0"/>
          <c:dLbls>
            <c:dLbl>
              <c:idx val="0"/>
              <c:layout>
                <c:manualLayout>
                  <c:x val="2.0833333333333437E-3"/>
                  <c:y val="0.125937992125984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900000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Electric BCRs</c:v>
                </c:pt>
                <c:pt idx="1">
                  <c:v>Gas BCRs</c:v>
                </c:pt>
                <c:pt idx="2">
                  <c:v>Combined BCRs</c:v>
                </c:pt>
              </c:strCache>
            </c:strRef>
          </c:cat>
          <c:val>
            <c:numRef>
              <c:f>Sheet1!$B$2:$B$4</c:f>
              <c:numCache>
                <c:formatCode>"$"#,##0.00_);[Red]\("$"#,##0.00\)</c:formatCode>
                <c:ptCount val="3"/>
                <c:pt idx="0">
                  <c:v>5.09</c:v>
                </c:pt>
                <c:pt idx="1">
                  <c:v>2.59</c:v>
                </c:pt>
                <c:pt idx="2">
                  <c:v>4.45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C&amp;I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900000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Electric BCRs</c:v>
                </c:pt>
                <c:pt idx="1">
                  <c:v>Gas BCRs</c:v>
                </c:pt>
                <c:pt idx="2">
                  <c:v>Combined BCRs</c:v>
                </c:pt>
              </c:strCache>
            </c:strRef>
          </c:cat>
          <c:val>
            <c:numRef>
              <c:f>Sheet1!$C$2:$C$4</c:f>
              <c:numCache>
                <c:formatCode>"$"#,##0.00_);[Red]\("$"#,##0.00\)</c:formatCode>
                <c:ptCount val="3"/>
                <c:pt idx="0">
                  <c:v>6.06</c:v>
                </c:pt>
                <c:pt idx="1">
                  <c:v>3.44</c:v>
                </c:pt>
                <c:pt idx="2">
                  <c:v>5.6499999999999995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112554752"/>
        <c:axId val="112556288"/>
      </c:barChart>
      <c:catAx>
        <c:axId val="112554752"/>
        <c:scaling>
          <c:orientation val="minMax"/>
        </c:scaling>
        <c:delete val="1"/>
        <c:axPos val="b"/>
        <c:majorTickMark val="out"/>
        <c:minorTickMark val="none"/>
        <c:tickLblPos val="none"/>
        <c:crossAx val="112556288"/>
        <c:crosses val="autoZero"/>
        <c:auto val="1"/>
        <c:lblAlgn val="ctr"/>
        <c:lblOffset val="100"/>
        <c:noMultiLvlLbl val="0"/>
      </c:catAx>
      <c:valAx>
        <c:axId val="112556288"/>
        <c:scaling>
          <c:orientation val="minMax"/>
        </c:scaling>
        <c:delete val="0"/>
        <c:axPos val="l"/>
        <c:majorGridlines/>
        <c:numFmt formatCode="&quot;$&quot;#,##0.00_);[Red]\(&quot;$&quot;#,##0.00\)" sourceLinked="1"/>
        <c:majorTickMark val="out"/>
        <c:minorTickMark val="none"/>
        <c:tickLblPos val="nextTo"/>
        <c:crossAx val="112554752"/>
        <c:crosses val="autoZero"/>
        <c:crossBetween val="between"/>
        <c:majorUnit val="1"/>
        <c:minorUnit val="0.1"/>
      </c:valAx>
    </c:plotArea>
    <c:legend>
      <c:legendPos val="r"/>
      <c:layout>
        <c:manualLayout>
          <c:xMode val="edge"/>
          <c:yMode val="edge"/>
          <c:x val="0.46038024934383376"/>
          <c:y val="1.9897391732283463E-2"/>
          <c:w val="0.30211975065616775"/>
          <c:h val="0.316454970472443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1BE74-C6A0-41E1-A60F-6D987CA1E8E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C2FD68-F669-4C64-92CA-8A26FC836010}">
      <dgm:prSet phldrT="[Text]"/>
      <dgm:spPr/>
      <dgm:t>
        <a:bodyPr anchor="ctr" anchorCtr="1"/>
        <a:lstStyle/>
        <a:p>
          <a:pPr algn="ctr"/>
          <a:r>
            <a:rPr lang="en-US" dirty="0" smtClean="0"/>
            <a:t>DOER</a:t>
          </a:r>
        </a:p>
        <a:p>
          <a:pPr algn="ctr"/>
          <a:endParaRPr lang="en-US" dirty="0"/>
        </a:p>
      </dgm:t>
    </dgm:pt>
    <dgm:pt modelId="{13E69C77-A887-4B71-B91F-AECB696E39B2}" type="parTrans" cxnId="{96319D77-EA68-4627-8444-293013A1C799}">
      <dgm:prSet/>
      <dgm:spPr/>
      <dgm:t>
        <a:bodyPr/>
        <a:lstStyle/>
        <a:p>
          <a:endParaRPr lang="en-US"/>
        </a:p>
      </dgm:t>
    </dgm:pt>
    <dgm:pt modelId="{5D71B407-22AA-4CB6-BE50-6D44B68BAA5D}" type="sibTrans" cxnId="{96319D77-EA68-4627-8444-293013A1C799}">
      <dgm:prSet/>
      <dgm:spPr/>
      <dgm:t>
        <a:bodyPr/>
        <a:lstStyle/>
        <a:p>
          <a:endParaRPr lang="en-US"/>
        </a:p>
      </dgm:t>
    </dgm:pt>
    <dgm:pt modelId="{3C312B3A-1A74-4E1F-BEA7-3056B63DD8EC}">
      <dgm:prSet phldrT="[Text]"/>
      <dgm:spPr/>
      <dgm:t>
        <a:bodyPr/>
        <a:lstStyle/>
        <a:p>
          <a:r>
            <a:rPr lang="en-US" dirty="0" smtClean="0"/>
            <a:t>Energy Efficiency Division </a:t>
          </a:r>
          <a:endParaRPr lang="en-US" dirty="0"/>
        </a:p>
      </dgm:t>
    </dgm:pt>
    <dgm:pt modelId="{73190C1B-BF22-4F98-AFF3-0498F75F203D}" type="parTrans" cxnId="{7CE33E33-A7D3-43D7-B73E-AE79E5079CB7}">
      <dgm:prSet/>
      <dgm:spPr/>
      <dgm:t>
        <a:bodyPr/>
        <a:lstStyle/>
        <a:p>
          <a:endParaRPr lang="en-US"/>
        </a:p>
      </dgm:t>
    </dgm:pt>
    <dgm:pt modelId="{82DA80E0-CB16-4B8D-AFE5-237CAD6ADCA1}" type="sibTrans" cxnId="{7CE33E33-A7D3-43D7-B73E-AE79E5079CB7}">
      <dgm:prSet/>
      <dgm:spPr/>
      <dgm:t>
        <a:bodyPr/>
        <a:lstStyle/>
        <a:p>
          <a:endParaRPr lang="en-US"/>
        </a:p>
      </dgm:t>
    </dgm:pt>
    <dgm:pt modelId="{AA793111-B181-4A9B-8332-014B78FC5C2A}">
      <dgm:prSet phldrT="[Text]"/>
      <dgm:spPr/>
      <dgm:t>
        <a:bodyPr/>
        <a:lstStyle/>
        <a:p>
          <a:r>
            <a:rPr lang="en-US" dirty="0" smtClean="0"/>
            <a:t>Energy Markets Division</a:t>
          </a:r>
          <a:endParaRPr lang="en-US" dirty="0"/>
        </a:p>
      </dgm:t>
    </dgm:pt>
    <dgm:pt modelId="{21B7802D-0D8B-411C-B3AE-EE94282C2570}" type="parTrans" cxnId="{81A3BD27-794B-4936-99F2-0FB92168BD28}">
      <dgm:prSet/>
      <dgm:spPr/>
      <dgm:t>
        <a:bodyPr/>
        <a:lstStyle/>
        <a:p>
          <a:endParaRPr lang="en-US"/>
        </a:p>
      </dgm:t>
    </dgm:pt>
    <dgm:pt modelId="{F3B4229A-C8D4-44E3-91C9-50A84C6EC5C1}" type="sibTrans" cxnId="{81A3BD27-794B-4936-99F2-0FB92168BD28}">
      <dgm:prSet/>
      <dgm:spPr/>
      <dgm:t>
        <a:bodyPr/>
        <a:lstStyle/>
        <a:p>
          <a:endParaRPr lang="en-US"/>
        </a:p>
      </dgm:t>
    </dgm:pt>
    <dgm:pt modelId="{7351645B-2B32-4374-B965-4563B8AC8E02}">
      <dgm:prSet phldrT="[Text]"/>
      <dgm:spPr/>
      <dgm:t>
        <a:bodyPr/>
        <a:lstStyle/>
        <a:p>
          <a:r>
            <a:rPr lang="en-US" dirty="0" smtClean="0"/>
            <a:t>Green Communities Division</a:t>
          </a:r>
          <a:endParaRPr lang="en-US" dirty="0"/>
        </a:p>
      </dgm:t>
    </dgm:pt>
    <dgm:pt modelId="{B3D23AC5-DE35-4430-814E-142CFDFDEBC3}" type="parTrans" cxnId="{5A4E8C76-902A-43A5-9ABE-06550DD0F982}">
      <dgm:prSet/>
      <dgm:spPr/>
      <dgm:t>
        <a:bodyPr/>
        <a:lstStyle/>
        <a:p>
          <a:endParaRPr lang="en-US"/>
        </a:p>
      </dgm:t>
    </dgm:pt>
    <dgm:pt modelId="{4CF5EFEE-B133-44C6-96B8-B670FC988F49}" type="sibTrans" cxnId="{5A4E8C76-902A-43A5-9ABE-06550DD0F982}">
      <dgm:prSet/>
      <dgm:spPr/>
      <dgm:t>
        <a:bodyPr/>
        <a:lstStyle/>
        <a:p>
          <a:endParaRPr lang="en-US"/>
        </a:p>
      </dgm:t>
    </dgm:pt>
    <dgm:pt modelId="{EC2BC0BA-12C9-43CB-A18C-2708AB046687}">
      <dgm:prSet phldrT="[Text]"/>
      <dgm:spPr/>
      <dgm:t>
        <a:bodyPr/>
        <a:lstStyle/>
        <a:p>
          <a:r>
            <a:rPr lang="en-US" dirty="0" smtClean="0"/>
            <a:t>Renewable/ Alternative Energy Division</a:t>
          </a:r>
          <a:endParaRPr lang="en-US" dirty="0"/>
        </a:p>
      </dgm:t>
    </dgm:pt>
    <dgm:pt modelId="{E765089B-CADD-4931-937B-1ED94502F99A}" type="parTrans" cxnId="{31DF0BAB-ACE0-4D07-83F0-451A72104357}">
      <dgm:prSet/>
      <dgm:spPr/>
      <dgm:t>
        <a:bodyPr/>
        <a:lstStyle/>
        <a:p>
          <a:endParaRPr lang="en-US"/>
        </a:p>
      </dgm:t>
    </dgm:pt>
    <dgm:pt modelId="{8B420B8A-32DF-4DE3-AEF3-D4149932B6FA}" type="sibTrans" cxnId="{31DF0BAB-ACE0-4D07-83F0-451A72104357}">
      <dgm:prSet/>
      <dgm:spPr/>
      <dgm:t>
        <a:bodyPr/>
        <a:lstStyle/>
        <a:p>
          <a:endParaRPr lang="en-US"/>
        </a:p>
      </dgm:t>
    </dgm:pt>
    <dgm:pt modelId="{B7847032-AFAE-41EF-A00C-92BC1FC2E428}">
      <dgm:prSet/>
      <dgm:spPr/>
      <dgm:t>
        <a:bodyPr/>
        <a:lstStyle/>
        <a:p>
          <a:endParaRPr lang="en-US"/>
        </a:p>
      </dgm:t>
    </dgm:pt>
    <dgm:pt modelId="{A747413D-C8AD-4294-8A20-CD1E8DBD6133}" type="parTrans" cxnId="{5AB25B70-BD17-4829-8349-CCA69B1E7A63}">
      <dgm:prSet/>
      <dgm:spPr/>
      <dgm:t>
        <a:bodyPr/>
        <a:lstStyle/>
        <a:p>
          <a:endParaRPr lang="en-US"/>
        </a:p>
      </dgm:t>
    </dgm:pt>
    <dgm:pt modelId="{2958B61C-A952-4EA7-B019-B59B292F9601}" type="sibTrans" cxnId="{5AB25B70-BD17-4829-8349-CCA69B1E7A63}">
      <dgm:prSet/>
      <dgm:spPr/>
      <dgm:t>
        <a:bodyPr/>
        <a:lstStyle/>
        <a:p>
          <a:endParaRPr lang="en-US"/>
        </a:p>
      </dgm:t>
    </dgm:pt>
    <dgm:pt modelId="{BC994DA9-DF8A-46DB-8E51-8C01F4FAB15C}" type="pres">
      <dgm:prSet presAssocID="{26D1BE74-C6A0-41E1-A60F-6D987CA1E8E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17FD0F-CDCE-4237-9DAF-2654D69487FA}" type="pres">
      <dgm:prSet presAssocID="{26D1BE74-C6A0-41E1-A60F-6D987CA1E8E9}" presName="matrix" presStyleCnt="0"/>
      <dgm:spPr/>
    </dgm:pt>
    <dgm:pt modelId="{11279CB3-6399-414A-8DA4-060D74FF9FDB}" type="pres">
      <dgm:prSet presAssocID="{26D1BE74-C6A0-41E1-A60F-6D987CA1E8E9}" presName="tile1" presStyleLbl="node1" presStyleIdx="0" presStyleCnt="4"/>
      <dgm:spPr/>
      <dgm:t>
        <a:bodyPr/>
        <a:lstStyle/>
        <a:p>
          <a:endParaRPr lang="en-US"/>
        </a:p>
      </dgm:t>
    </dgm:pt>
    <dgm:pt modelId="{4F3D2342-2650-43DD-B1EB-A7403852D053}" type="pres">
      <dgm:prSet presAssocID="{26D1BE74-C6A0-41E1-A60F-6D987CA1E8E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D53EC-8F26-4999-86DF-159313F6E813}" type="pres">
      <dgm:prSet presAssocID="{26D1BE74-C6A0-41E1-A60F-6D987CA1E8E9}" presName="tile2" presStyleLbl="node1" presStyleIdx="1" presStyleCnt="4"/>
      <dgm:spPr/>
      <dgm:t>
        <a:bodyPr/>
        <a:lstStyle/>
        <a:p>
          <a:endParaRPr lang="en-US"/>
        </a:p>
      </dgm:t>
    </dgm:pt>
    <dgm:pt modelId="{42E04BE1-E2E1-4904-B06C-3E374F12A817}" type="pres">
      <dgm:prSet presAssocID="{26D1BE74-C6A0-41E1-A60F-6D987CA1E8E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7CAC5-515A-4294-AF05-D9D7F58C0741}" type="pres">
      <dgm:prSet presAssocID="{26D1BE74-C6A0-41E1-A60F-6D987CA1E8E9}" presName="tile3" presStyleLbl="node1" presStyleIdx="2" presStyleCnt="4"/>
      <dgm:spPr/>
      <dgm:t>
        <a:bodyPr/>
        <a:lstStyle/>
        <a:p>
          <a:endParaRPr lang="en-US"/>
        </a:p>
      </dgm:t>
    </dgm:pt>
    <dgm:pt modelId="{AE1CD407-E7C4-4F0D-9CEA-558C8334C395}" type="pres">
      <dgm:prSet presAssocID="{26D1BE74-C6A0-41E1-A60F-6D987CA1E8E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0FF3E-5DDA-49C6-B70A-BED3E80B9994}" type="pres">
      <dgm:prSet presAssocID="{26D1BE74-C6A0-41E1-A60F-6D987CA1E8E9}" presName="tile4" presStyleLbl="node1" presStyleIdx="3" presStyleCnt="4"/>
      <dgm:spPr/>
      <dgm:t>
        <a:bodyPr/>
        <a:lstStyle/>
        <a:p>
          <a:endParaRPr lang="en-US"/>
        </a:p>
      </dgm:t>
    </dgm:pt>
    <dgm:pt modelId="{3DEC8E7D-BEFC-4D0B-9FD7-66F1B13CFC12}" type="pres">
      <dgm:prSet presAssocID="{26D1BE74-C6A0-41E1-A60F-6D987CA1E8E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88CE8-9917-46AE-9E29-19580DD787CA}" type="pres">
      <dgm:prSet presAssocID="{26D1BE74-C6A0-41E1-A60F-6D987CA1E8E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01470-7FDC-4F56-8519-2E0A1C60D5FE}" type="presOf" srcId="{3C312B3A-1A74-4E1F-BEA7-3056B63DD8EC}" destId="{4F3D2342-2650-43DD-B1EB-A7403852D053}" srcOrd="1" destOrd="0" presId="urn:microsoft.com/office/officeart/2005/8/layout/matrix1"/>
    <dgm:cxn modelId="{31DF0BAB-ACE0-4D07-83F0-451A72104357}" srcId="{B5C2FD68-F669-4C64-92CA-8A26FC836010}" destId="{EC2BC0BA-12C9-43CB-A18C-2708AB046687}" srcOrd="3" destOrd="0" parTransId="{E765089B-CADD-4931-937B-1ED94502F99A}" sibTransId="{8B420B8A-32DF-4DE3-AEF3-D4149932B6FA}"/>
    <dgm:cxn modelId="{96319D77-EA68-4627-8444-293013A1C799}" srcId="{26D1BE74-C6A0-41E1-A60F-6D987CA1E8E9}" destId="{B5C2FD68-F669-4C64-92CA-8A26FC836010}" srcOrd="0" destOrd="0" parTransId="{13E69C77-A887-4B71-B91F-AECB696E39B2}" sibTransId="{5D71B407-22AA-4CB6-BE50-6D44B68BAA5D}"/>
    <dgm:cxn modelId="{5AB25B70-BD17-4829-8349-CCA69B1E7A63}" srcId="{B5C2FD68-F669-4C64-92CA-8A26FC836010}" destId="{B7847032-AFAE-41EF-A00C-92BC1FC2E428}" srcOrd="4" destOrd="0" parTransId="{A747413D-C8AD-4294-8A20-CD1E8DBD6133}" sibTransId="{2958B61C-A952-4EA7-B019-B59B292F9601}"/>
    <dgm:cxn modelId="{203E84EE-0FC8-4FE4-A7F4-2E95041E796F}" type="presOf" srcId="{EC2BC0BA-12C9-43CB-A18C-2708AB046687}" destId="{3DEC8E7D-BEFC-4D0B-9FD7-66F1B13CFC12}" srcOrd="1" destOrd="0" presId="urn:microsoft.com/office/officeart/2005/8/layout/matrix1"/>
    <dgm:cxn modelId="{81A3BD27-794B-4936-99F2-0FB92168BD28}" srcId="{B5C2FD68-F669-4C64-92CA-8A26FC836010}" destId="{AA793111-B181-4A9B-8332-014B78FC5C2A}" srcOrd="1" destOrd="0" parTransId="{21B7802D-0D8B-411C-B3AE-EE94282C2570}" sibTransId="{F3B4229A-C8D4-44E3-91C9-50A84C6EC5C1}"/>
    <dgm:cxn modelId="{002E4912-9290-43E6-AEDC-5655FFB206C0}" type="presOf" srcId="{7351645B-2B32-4374-B965-4563B8AC8E02}" destId="{F937CAC5-515A-4294-AF05-D9D7F58C0741}" srcOrd="0" destOrd="0" presId="urn:microsoft.com/office/officeart/2005/8/layout/matrix1"/>
    <dgm:cxn modelId="{993DC5E3-57E0-4E2D-9B82-88A4EBF22A18}" type="presOf" srcId="{3C312B3A-1A74-4E1F-BEA7-3056B63DD8EC}" destId="{11279CB3-6399-414A-8DA4-060D74FF9FDB}" srcOrd="0" destOrd="0" presId="urn:microsoft.com/office/officeart/2005/8/layout/matrix1"/>
    <dgm:cxn modelId="{7CE33E33-A7D3-43D7-B73E-AE79E5079CB7}" srcId="{B5C2FD68-F669-4C64-92CA-8A26FC836010}" destId="{3C312B3A-1A74-4E1F-BEA7-3056B63DD8EC}" srcOrd="0" destOrd="0" parTransId="{73190C1B-BF22-4F98-AFF3-0498F75F203D}" sibTransId="{82DA80E0-CB16-4B8D-AFE5-237CAD6ADCA1}"/>
    <dgm:cxn modelId="{D0F65A90-B368-44F3-99A2-B5865A9A8C9A}" type="presOf" srcId="{26D1BE74-C6A0-41E1-A60F-6D987CA1E8E9}" destId="{BC994DA9-DF8A-46DB-8E51-8C01F4FAB15C}" srcOrd="0" destOrd="0" presId="urn:microsoft.com/office/officeart/2005/8/layout/matrix1"/>
    <dgm:cxn modelId="{606C8BC9-D03E-4A0B-A609-7B9956B3EE27}" type="presOf" srcId="{AA793111-B181-4A9B-8332-014B78FC5C2A}" destId="{D53D53EC-8F26-4999-86DF-159313F6E813}" srcOrd="0" destOrd="0" presId="urn:microsoft.com/office/officeart/2005/8/layout/matrix1"/>
    <dgm:cxn modelId="{B4997EA5-0C7E-42E9-905E-4ABF3F9FF7BD}" type="presOf" srcId="{B5C2FD68-F669-4C64-92CA-8A26FC836010}" destId="{CE988CE8-9917-46AE-9E29-19580DD787CA}" srcOrd="0" destOrd="0" presId="urn:microsoft.com/office/officeart/2005/8/layout/matrix1"/>
    <dgm:cxn modelId="{CF1B54C7-CCDE-4F56-A008-5568D708448C}" type="presOf" srcId="{AA793111-B181-4A9B-8332-014B78FC5C2A}" destId="{42E04BE1-E2E1-4904-B06C-3E374F12A817}" srcOrd="1" destOrd="0" presId="urn:microsoft.com/office/officeart/2005/8/layout/matrix1"/>
    <dgm:cxn modelId="{5A4E8C76-902A-43A5-9ABE-06550DD0F982}" srcId="{B5C2FD68-F669-4C64-92CA-8A26FC836010}" destId="{7351645B-2B32-4374-B965-4563B8AC8E02}" srcOrd="2" destOrd="0" parTransId="{B3D23AC5-DE35-4430-814E-142CFDFDEBC3}" sibTransId="{4CF5EFEE-B133-44C6-96B8-B670FC988F49}"/>
    <dgm:cxn modelId="{5850F285-BEAA-44B8-B63F-E9032F5D6CC5}" type="presOf" srcId="{7351645B-2B32-4374-B965-4563B8AC8E02}" destId="{AE1CD407-E7C4-4F0D-9CEA-558C8334C395}" srcOrd="1" destOrd="0" presId="urn:microsoft.com/office/officeart/2005/8/layout/matrix1"/>
    <dgm:cxn modelId="{DEAABA5A-3417-4348-8273-8759C6AC3C9F}" type="presOf" srcId="{EC2BC0BA-12C9-43CB-A18C-2708AB046687}" destId="{4540FF3E-5DDA-49C6-B70A-BED3E80B9994}" srcOrd="0" destOrd="0" presId="urn:microsoft.com/office/officeart/2005/8/layout/matrix1"/>
    <dgm:cxn modelId="{C95E22DA-EFA7-4D66-939C-546872F9EC7B}" type="presParOf" srcId="{BC994DA9-DF8A-46DB-8E51-8C01F4FAB15C}" destId="{1317FD0F-CDCE-4237-9DAF-2654D69487FA}" srcOrd="0" destOrd="0" presId="urn:microsoft.com/office/officeart/2005/8/layout/matrix1"/>
    <dgm:cxn modelId="{4A83773C-F988-4636-B490-1FDEAF863F4B}" type="presParOf" srcId="{1317FD0F-CDCE-4237-9DAF-2654D69487FA}" destId="{11279CB3-6399-414A-8DA4-060D74FF9FDB}" srcOrd="0" destOrd="0" presId="urn:microsoft.com/office/officeart/2005/8/layout/matrix1"/>
    <dgm:cxn modelId="{791C0C25-4A01-4740-9F3A-C9DDE5712649}" type="presParOf" srcId="{1317FD0F-CDCE-4237-9DAF-2654D69487FA}" destId="{4F3D2342-2650-43DD-B1EB-A7403852D053}" srcOrd="1" destOrd="0" presId="urn:microsoft.com/office/officeart/2005/8/layout/matrix1"/>
    <dgm:cxn modelId="{E176E2CB-4546-421A-83DB-B5856EE739D8}" type="presParOf" srcId="{1317FD0F-CDCE-4237-9DAF-2654D69487FA}" destId="{D53D53EC-8F26-4999-86DF-159313F6E813}" srcOrd="2" destOrd="0" presId="urn:microsoft.com/office/officeart/2005/8/layout/matrix1"/>
    <dgm:cxn modelId="{834553B0-D14F-4354-9DEA-D3FF4856E086}" type="presParOf" srcId="{1317FD0F-CDCE-4237-9DAF-2654D69487FA}" destId="{42E04BE1-E2E1-4904-B06C-3E374F12A817}" srcOrd="3" destOrd="0" presId="urn:microsoft.com/office/officeart/2005/8/layout/matrix1"/>
    <dgm:cxn modelId="{6A531DF9-77FB-4CE8-8994-7D3315DFE592}" type="presParOf" srcId="{1317FD0F-CDCE-4237-9DAF-2654D69487FA}" destId="{F937CAC5-515A-4294-AF05-D9D7F58C0741}" srcOrd="4" destOrd="0" presId="urn:microsoft.com/office/officeart/2005/8/layout/matrix1"/>
    <dgm:cxn modelId="{6BE8FE1E-B53C-4239-9F4B-8D69EF362440}" type="presParOf" srcId="{1317FD0F-CDCE-4237-9DAF-2654D69487FA}" destId="{AE1CD407-E7C4-4F0D-9CEA-558C8334C395}" srcOrd="5" destOrd="0" presId="urn:microsoft.com/office/officeart/2005/8/layout/matrix1"/>
    <dgm:cxn modelId="{FCE36001-396A-4C3A-A5B0-2504186F12F4}" type="presParOf" srcId="{1317FD0F-CDCE-4237-9DAF-2654D69487FA}" destId="{4540FF3E-5DDA-49C6-B70A-BED3E80B9994}" srcOrd="6" destOrd="0" presId="urn:microsoft.com/office/officeart/2005/8/layout/matrix1"/>
    <dgm:cxn modelId="{682C153B-4C17-441C-9028-0B0049FCAE21}" type="presParOf" srcId="{1317FD0F-CDCE-4237-9DAF-2654D69487FA}" destId="{3DEC8E7D-BEFC-4D0B-9FD7-66F1B13CFC12}" srcOrd="7" destOrd="0" presId="urn:microsoft.com/office/officeart/2005/8/layout/matrix1"/>
    <dgm:cxn modelId="{6A307B62-BC18-49D7-8DA9-AB03A6673C00}" type="presParOf" srcId="{BC994DA9-DF8A-46DB-8E51-8C01F4FAB15C}" destId="{CE988CE8-9917-46AE-9E29-19580DD787C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79CB3-6399-414A-8DA4-060D74FF9FDB}">
      <dsp:nvSpPr>
        <dsp:cNvPr id="0" name=""/>
        <dsp:cNvSpPr/>
      </dsp:nvSpPr>
      <dsp:spPr>
        <a:xfrm rot="16200000">
          <a:off x="761999" y="-761999"/>
          <a:ext cx="2133600" cy="36576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Energy Efficiency Division </a:t>
          </a:r>
          <a:endParaRPr lang="en-US" sz="2300" kern="1200" dirty="0"/>
        </a:p>
      </dsp:txBody>
      <dsp:txXfrm rot="5400000">
        <a:off x="-1" y="1"/>
        <a:ext cx="3657600" cy="1600200"/>
      </dsp:txXfrm>
    </dsp:sp>
    <dsp:sp modelId="{D53D53EC-8F26-4999-86DF-159313F6E813}">
      <dsp:nvSpPr>
        <dsp:cNvPr id="0" name=""/>
        <dsp:cNvSpPr/>
      </dsp:nvSpPr>
      <dsp:spPr>
        <a:xfrm>
          <a:off x="3657600" y="0"/>
          <a:ext cx="3657600" cy="21336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Energy Markets Division</a:t>
          </a:r>
          <a:endParaRPr lang="en-US" sz="2300" kern="1200" dirty="0"/>
        </a:p>
      </dsp:txBody>
      <dsp:txXfrm>
        <a:off x="3657600" y="0"/>
        <a:ext cx="3657600" cy="1600200"/>
      </dsp:txXfrm>
    </dsp:sp>
    <dsp:sp modelId="{F937CAC5-515A-4294-AF05-D9D7F58C0741}">
      <dsp:nvSpPr>
        <dsp:cNvPr id="0" name=""/>
        <dsp:cNvSpPr/>
      </dsp:nvSpPr>
      <dsp:spPr>
        <a:xfrm rot="10800000">
          <a:off x="0" y="2133600"/>
          <a:ext cx="3657600" cy="21336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Green Communities Division</a:t>
          </a:r>
          <a:endParaRPr lang="en-US" sz="2300" kern="1200" dirty="0"/>
        </a:p>
      </dsp:txBody>
      <dsp:txXfrm rot="10800000">
        <a:off x="0" y="2667000"/>
        <a:ext cx="3657600" cy="1600200"/>
      </dsp:txXfrm>
    </dsp:sp>
    <dsp:sp modelId="{4540FF3E-5DDA-49C6-B70A-BED3E80B9994}">
      <dsp:nvSpPr>
        <dsp:cNvPr id="0" name=""/>
        <dsp:cNvSpPr/>
      </dsp:nvSpPr>
      <dsp:spPr>
        <a:xfrm rot="5400000">
          <a:off x="4419599" y="1371600"/>
          <a:ext cx="2133600" cy="36576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Renewable/ Alternative Energy Division</a:t>
          </a:r>
          <a:endParaRPr lang="en-US" sz="2300" kern="1200" dirty="0"/>
        </a:p>
      </dsp:txBody>
      <dsp:txXfrm rot="-5400000">
        <a:off x="3657599" y="2667000"/>
        <a:ext cx="3657600" cy="1600200"/>
      </dsp:txXfrm>
    </dsp:sp>
    <dsp:sp modelId="{CE988CE8-9917-46AE-9E29-19580DD787CA}">
      <dsp:nvSpPr>
        <dsp:cNvPr id="0" name=""/>
        <dsp:cNvSpPr/>
      </dsp:nvSpPr>
      <dsp:spPr>
        <a:xfrm>
          <a:off x="2560319" y="1600200"/>
          <a:ext cx="2194560" cy="10668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1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DOER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612396" y="1652277"/>
        <a:ext cx="2090406" cy="962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0.1875</cdr:x>
      <cdr:y>0.88125</cdr:y>
    </cdr:from>
    <cdr:to>
      <cdr:x>0.975</cdr:x>
      <cdr:y>0.95625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3581400"/>
          <a:ext cx="4800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tabLst>
              <a:tab pos="1943100" algn="l"/>
              <a:tab pos="3314700" algn="l"/>
            </a:tabLst>
          </a:pPr>
          <a:r>
            <a:rPr lang="en-US" sz="1800" dirty="0" smtClean="0"/>
            <a:t>Electric 	Gas 	Combined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3165F-A2C7-4B52-9482-E8DD9E04FC2E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B3FC6-4B99-4DA8-8C5F-6C33E2480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9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934E9A-B62D-4A44-BA2E-61E54AFC1813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E9D291D-BE92-44F9-BABE-C91A15A8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17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star.gov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dsireusa.org/incentives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0D6D7F-38C7-4F18-970E-5FB3D692613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77787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Talk about sectors</a:t>
            </a:r>
            <a:r>
              <a:rPr lang="en-US" baseline="0" dirty="0" smtClean="0"/>
              <a:t> served: low income, residential, commercial &amp; industrial</a:t>
            </a:r>
          </a:p>
          <a:p>
            <a:r>
              <a:rPr lang="en-US" baseline="0" dirty="0" smtClean="0"/>
              <a:t>Process: </a:t>
            </a:r>
          </a:p>
          <a:p>
            <a:r>
              <a:rPr lang="en-US" baseline="0" dirty="0" smtClean="0"/>
              <a:t>EEAC</a:t>
            </a:r>
          </a:p>
          <a:p>
            <a:r>
              <a:rPr lang="en-US" baseline="0" dirty="0" smtClean="0"/>
              <a:t>DPU</a:t>
            </a:r>
          </a:p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91269D-F70E-4AE3-A3AC-DDBCEFBA5A5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/>
              <a:t>Federal Incentives</a:t>
            </a:r>
          </a:p>
          <a:p>
            <a:pPr lvl="1"/>
            <a:r>
              <a:rPr lang="en-US" sz="2400" dirty="0" smtClean="0"/>
              <a:t>Tax and other incentives/standards</a:t>
            </a:r>
          </a:p>
          <a:p>
            <a:pPr lvl="2"/>
            <a:r>
              <a:rPr lang="en-US" sz="2000" u="sng" dirty="0" smtClean="0">
                <a:hlinkClick r:id="rId3"/>
              </a:rPr>
              <a:t>http://www.energystar.gov</a:t>
            </a:r>
            <a:endParaRPr lang="en-US" sz="2000" u="sng" dirty="0" smtClean="0"/>
          </a:p>
          <a:p>
            <a:pPr lvl="2"/>
            <a:r>
              <a:rPr lang="en-US" sz="2000" dirty="0" smtClean="0">
                <a:hlinkClick r:id="rId4"/>
              </a:rPr>
              <a:t>http://www.dsireusa.org/incentives</a:t>
            </a:r>
            <a:r>
              <a:rPr lang="en-US" sz="2000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Primary Offerings</a:t>
            </a:r>
          </a:p>
          <a:p>
            <a:pPr lvl="1"/>
            <a:r>
              <a:rPr lang="en-US" sz="1800" dirty="0" smtClean="0"/>
              <a:t>Technical Services</a:t>
            </a:r>
          </a:p>
          <a:p>
            <a:pPr lvl="1"/>
            <a:r>
              <a:rPr lang="en-US" sz="1800" dirty="0" smtClean="0"/>
              <a:t>Generous Incentives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Opportunities to Consider</a:t>
            </a:r>
          </a:p>
          <a:p>
            <a:pPr lvl="1"/>
            <a:r>
              <a:rPr lang="en-US" sz="1800" dirty="0" smtClean="0"/>
              <a:t>Interior and exterior lighting &amp; controls (high efficiency linear fluorescent, LED fixtures)</a:t>
            </a:r>
          </a:p>
          <a:p>
            <a:pPr lvl="1"/>
            <a:r>
              <a:rPr lang="en-US" sz="1800" dirty="0" smtClean="0"/>
              <a:t>High efficiency heating and cooling equipment &amp; controls</a:t>
            </a:r>
          </a:p>
          <a:p>
            <a:pPr lvl="1"/>
            <a:r>
              <a:rPr lang="en-US" sz="1800" dirty="0" smtClean="0"/>
              <a:t>Ventilation (DCV)</a:t>
            </a:r>
          </a:p>
          <a:p>
            <a:pPr lvl="1"/>
            <a:r>
              <a:rPr lang="en-US" sz="1800" dirty="0" smtClean="0"/>
              <a:t>Energy recovery ventilators</a:t>
            </a:r>
          </a:p>
          <a:p>
            <a:pPr lvl="1"/>
            <a:r>
              <a:rPr lang="en-US" sz="1800" dirty="0" smtClean="0"/>
              <a:t>Hot water (pool heating, laundry, kitchen and hotel use, etc.)</a:t>
            </a:r>
          </a:p>
          <a:p>
            <a:pPr lvl="1"/>
            <a:r>
              <a:rPr lang="en-US" sz="1800" dirty="0" smtClean="0"/>
              <a:t>Kitchen equipment (hood controls, restaurant equipment, etc.)</a:t>
            </a:r>
          </a:p>
          <a:p>
            <a:pPr lvl="1"/>
            <a:r>
              <a:rPr lang="en-US" sz="1800" dirty="0" smtClean="0"/>
              <a:t>Possibly CHP, solar thermal water heating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63744" y="8805841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3441" eaLnBrk="0" hangingPunct="0"/>
            <a:fld id="{BFE6D58C-2325-4824-9FC4-BC1BDDA43BB9}" type="slidenum">
              <a:rPr lang="en-US" sz="1200"/>
              <a:pPr algn="r" defTabSz="913441" eaLnBrk="0" hangingPunct="0"/>
              <a:t>18</a:t>
            </a:fld>
            <a:endParaRPr lang="en-US" sz="12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buildings under 100,000 sq ft, the 2009 stretch code and the 2012 IECC are identical.</a:t>
            </a:r>
          </a:p>
          <a:p>
            <a:r>
              <a:rPr lang="en-US" dirty="0" smtClean="0"/>
              <a:t>For buildings above 100,000 sq ft, the 2009 stretch code requires ASHRAE 90.1 Appendix G modeling – the same modeling used for LEED New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buildings above 100,000 sq ft, the 2009 stretch code requires ASHRAE 90.1 Appendix G modeling – the same modeling used for LEED New Construction</a:t>
            </a:r>
          </a:p>
          <a:p>
            <a:endParaRPr lang="en-US" dirty="0" smtClean="0"/>
          </a:p>
          <a:p>
            <a:r>
              <a:rPr lang="en-US" dirty="0" smtClean="0"/>
              <a:t>Only one set of modeling work is needed for LEED, MEPA and the stretch code; it’s already streamlined!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might be helpful to reference CERP, noting the collaboration streamlines permitting among other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kind of leadership building that we’d like to see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000" b="1" dirty="0" smtClean="0"/>
              <a:t>RPS Class I – Solar Carve-Out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1800" dirty="0" smtClean="0"/>
              <a:t>MA is now amongst the top 3-5 solar markets in U.S.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1800" dirty="0" smtClean="0"/>
              <a:t>Installed capacity over 176 MW, install rate about 10 MW/month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1800" dirty="0" smtClean="0"/>
              <a:t>2012 SREC market transitioning from undersupply to oversupply.  SREC prices have fallen, even below Auction Price of $285/MWh.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1800" dirty="0" smtClean="0"/>
              <a:t>DOER has announced intent for rulemaking to adjust compliance obligation formula, and set forward ACP Rate Schedule.</a:t>
            </a:r>
          </a:p>
          <a:p>
            <a:pPr eaLnBrk="1" hangingPunct="1"/>
            <a:r>
              <a:rPr lang="en-US" sz="2000" b="1" dirty="0" smtClean="0"/>
              <a:t>RPS Class II – Existing Renewables (pre-1998)</a:t>
            </a:r>
            <a:endParaRPr lang="en-US" sz="1800" dirty="0" smtClean="0"/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1800" dirty="0" smtClean="0"/>
              <a:t>Supply of Class II RECs are far short of Minimum Standard, resulting in substantial reliance on ACP compliance.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1800" dirty="0" smtClean="0"/>
              <a:t>Legislature has directed DOER to make recommendation to reduce ACP reliance.</a:t>
            </a:r>
          </a:p>
          <a:p>
            <a:pPr eaLnBrk="1" hangingPunct="1"/>
            <a:r>
              <a:rPr lang="en-US" sz="2000" b="1" dirty="0" smtClean="0"/>
              <a:t>Alternative Energy Portfolio Standard (APS)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1800" dirty="0" smtClean="0"/>
              <a:t>Program has spurred development of CHP in MA.  Currently qualified about 50 MW of CHP.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1800" dirty="0" smtClean="0"/>
              <a:t>Supply of AECs remains short of Minimum Standard.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Links to public transportation</a:t>
            </a:r>
          </a:p>
          <a:p>
            <a:r>
              <a:rPr lang="en-US" dirty="0" smtClean="0">
                <a:ea typeface="ＭＳ Ｐゴシック" pitchFamily="34" charset="-128"/>
              </a:rPr>
              <a:t>Rideshare</a:t>
            </a:r>
          </a:p>
          <a:p>
            <a:r>
              <a:rPr lang="en-US" dirty="0" smtClean="0">
                <a:ea typeface="ＭＳ Ｐゴシック" pitchFamily="34" charset="-128"/>
              </a:rPr>
              <a:t>Shared ride</a:t>
            </a:r>
          </a:p>
          <a:p>
            <a:r>
              <a:rPr lang="en-US" dirty="0" smtClean="0">
                <a:ea typeface="ＭＳ Ｐゴシック" pitchFamily="34" charset="-128"/>
              </a:rPr>
              <a:t>Smart growth</a:t>
            </a:r>
          </a:p>
          <a:p>
            <a:r>
              <a:rPr lang="en-US" dirty="0" smtClean="0">
                <a:ea typeface="ＭＳ Ｐゴシック" pitchFamily="34" charset="-128"/>
              </a:rPr>
              <a:t>Bicycles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111FC18-9DFE-4887-91AE-9C584DEC1D82}" type="slidenum">
              <a:rPr lang="en-US" smtClean="0">
                <a:ea typeface="ＭＳ Ｐゴシック" pitchFamily="34" charset="-128"/>
              </a:rPr>
              <a:pPr>
                <a:defRPr/>
              </a:pPr>
              <a:t>27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8A6462-D28E-40E9-B852-8296BDC69CF9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194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2011 Expanded Gaming Act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194 of the Acts of 2011) grants the Gaming Commission the full discretion to issue a gaming license.  In making such a determination, the Commission may look for the advancement of certain objectives in the license application, including those regarding sustainable development principles. 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license is not required to contain these principles,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they are stated objectives of the Commonwealth and likely serve to help the project as the Commission evaluates the application</a:t>
            </a:r>
            <a:r>
              <a:rPr lang="en-US" dirty="0" smtClean="0"/>
              <a:t> of 2011, section 18 (8)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may be proposing</a:t>
            </a:r>
            <a:r>
              <a:rPr lang="en-US" baseline="0" dirty="0" smtClean="0"/>
              <a:t> a facility in a Green Community. Here are some things to know about those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Must meet 5 criteria, today only going to speak about #3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D291D-BE92-44F9-BABE-C91A15A8B4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667000" y="152400"/>
            <a:ext cx="5791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008000"/>
                </a:solidFill>
                <a:latin typeface="Calibri" pitchFamily="34" charset="0"/>
              </a:rPr>
              <a:t>Creating A Cleaner Energy Future For the Commonwealth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1143000" y="457200"/>
            <a:ext cx="2667000" cy="182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2200275" cy="1371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76600" y="2209800"/>
            <a:ext cx="5029200" cy="25146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667000" y="152400"/>
            <a:ext cx="5791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008000"/>
                </a:solidFill>
                <a:latin typeface="Calibri" pitchFamily="34" charset="0"/>
              </a:rPr>
              <a:t>Creating A Greener Energy Future For the Commonwealth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1143000" y="457200"/>
            <a:ext cx="2667000" cy="182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2200275" cy="1371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76600" y="2209800"/>
            <a:ext cx="5029200" cy="25146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DOER POWERPOINT TEMPLATE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R Mast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Greener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762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90600" y="1219200"/>
            <a:ext cx="7696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SzPct val="80000"/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None/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52400" y="6324600"/>
            <a:ext cx="6096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4736F0F8-96A0-4AEB-A565-176C7491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Greener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7545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DBC4ADE2-62EB-458A-818F-153A22D89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Greener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464C79ED-03E5-4181-86B7-2B0025753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Greener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1535113"/>
            <a:ext cx="37353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012" y="2174875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898D948-E145-4B04-929D-91D14F12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Greener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D0578872-D90D-4745-B389-884AEC6B0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Greener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093CB85A-1E52-4095-A679-2F771EA0B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Greener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87" y="273050"/>
            <a:ext cx="2855913" cy="1162050"/>
          </a:xfrm>
        </p:spPr>
        <p:txBody>
          <a:bodyPr anchor="b"/>
          <a:lstStyle>
            <a:lvl1pPr algn="l"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3050"/>
            <a:ext cx="457200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487" y="1435100"/>
            <a:ext cx="2855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FF2A9E9-E61C-4645-9B1E-9B22BFEC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Greener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D1EECCF-A57E-4B4E-A258-EAABC7B7B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R Mast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Cleaner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762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90600" y="1219200"/>
            <a:ext cx="7696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SzPct val="80000"/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None/>
              <a:defRPr sz="2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52400" y="6324600"/>
            <a:ext cx="6096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24EF4137-8D68-43D2-978E-F5A1604A1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Cleaner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7545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55E9131F-6069-413D-A87C-77CB09A9E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Cleaner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39F8005-967C-4A4E-BBB3-4353A79B5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Cleaner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2" y="1535113"/>
            <a:ext cx="37353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012" y="2174875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82AD2D1B-CAD1-4203-8124-1C34821CE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Cleaner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B978775-A124-40C2-8F43-7455672D8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Cleaner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F675D972-8740-4F3A-B6C3-C0FA7FF25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Cleaner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87" y="273050"/>
            <a:ext cx="2855913" cy="1162050"/>
          </a:xfrm>
        </p:spPr>
        <p:txBody>
          <a:bodyPr anchor="b"/>
          <a:lstStyle>
            <a:lvl1pPr algn="l"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3050"/>
            <a:ext cx="4572000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487" y="1435100"/>
            <a:ext cx="2855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DE486EA-874F-4698-88FD-B392783E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8" y="5715000"/>
            <a:ext cx="183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200400" y="6477000"/>
            <a:ext cx="4343400" cy="381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Cleaner Energy Future For the Commonwealth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228600" y="6324600"/>
            <a:ext cx="5334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2DC5EC3-F2CD-4A89-B92D-B9612599D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1559AA-D4BF-4D52-9B4A-0AC3D6C1A021}" type="datetime1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0251C-2495-4162-B7B0-1C202C9F1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991B0CF-C19A-4973-929E-36C81524A69A}" type="datetime1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0770476-BA64-4FE6-857D-8B927ABB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masssave.com/business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oe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2819400" y="2590800"/>
            <a:ext cx="5867400" cy="2514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Clean Energy Presentation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to the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Massachusetts Gaming Commission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DOER Commissioner Mark Sylvia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January 24, 2013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endParaRPr lang="en-US" sz="3200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106488" y="273050"/>
            <a:ext cx="7580312" cy="71755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latin typeface="+mn-lt"/>
              </a:rPr>
              <a:t>Green Communities Designation</a:t>
            </a:r>
          </a:p>
        </p:txBody>
      </p:sp>
      <p:sp>
        <p:nvSpPr>
          <p:cNvPr id="29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990600"/>
            <a:ext cx="2971800" cy="4691063"/>
          </a:xfrm>
        </p:spPr>
        <p:txBody>
          <a:bodyPr/>
          <a:lstStyle/>
          <a:p>
            <a:pPr marL="114300" lvl="1" indent="-114300">
              <a:buFont typeface="Arial" charset="0"/>
              <a:buChar char="•"/>
            </a:pPr>
            <a:r>
              <a:rPr lang="en-US" sz="2200" dirty="0" smtClean="0"/>
              <a:t>110 cities and towns designated Green Communities</a:t>
            </a:r>
          </a:p>
          <a:p>
            <a:pPr marL="114300" lvl="1" indent="-114300">
              <a:buFont typeface="Arial" charset="0"/>
              <a:buChar char="•"/>
            </a:pPr>
            <a:r>
              <a:rPr lang="en-US" sz="2200" dirty="0" smtClean="0"/>
              <a:t>More than $24 million invested to implement energy efficiency and renewable technologies</a:t>
            </a:r>
          </a:p>
          <a:p>
            <a:pPr marL="114300" lvl="1" indent="-114300">
              <a:buFont typeface="Arial" charset="0"/>
              <a:buChar char="•"/>
            </a:pPr>
            <a:r>
              <a:rPr lang="en-US" sz="2200" dirty="0" smtClean="0"/>
              <a:t>Total reduction of 1,809,059 MMBTUs committed, equivalent to the annual energy consumption of approximately 13,600  Massachusetts households 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3942C2-066B-455D-ACA4-D1FAA5912F1E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pic>
        <p:nvPicPr>
          <p:cNvPr id="29701" name="Content Placeholder 6" descr="gc5_072412_designations (10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62400" y="1446485"/>
            <a:ext cx="4846638" cy="33998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533400" cy="365125"/>
          </a:xfrm>
        </p:spPr>
        <p:txBody>
          <a:bodyPr/>
          <a:lstStyle/>
          <a:p>
            <a:pPr>
              <a:defRPr/>
            </a:pPr>
            <a:fld id="{A7CD73DE-4F07-461E-A697-DEC5DECEF5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as our First Fuel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4754563"/>
          </a:xfrm>
        </p:spPr>
        <p:txBody>
          <a:bodyPr/>
          <a:lstStyle/>
          <a:p>
            <a:r>
              <a:rPr lang="en-US" sz="2400" dirty="0" smtClean="0"/>
              <a:t>Using less energy is our least expensive option to meet our energy needs</a:t>
            </a:r>
          </a:p>
          <a:p>
            <a:r>
              <a:rPr lang="en-US" sz="2400" dirty="0" smtClean="0"/>
              <a:t>Energy efficiency programs are offered by Mass Save® utility and energy efficiency program sponsors to residential, low income, commercial &amp; industrial customers</a:t>
            </a:r>
          </a:p>
          <a:p>
            <a:r>
              <a:rPr lang="en-US" sz="2400" dirty="0" smtClean="0"/>
              <a:t>Leading By Example and Green Communities programs stimulate investments in public buildings</a:t>
            </a:r>
          </a:p>
          <a:p>
            <a:pPr lvl="1"/>
            <a:r>
              <a:rPr lang="en-US" sz="2400" dirty="0" smtClean="0"/>
              <a:t>Accelerated Energy Program will invest in energy improvements in 700 state sites, saving $43M annually</a:t>
            </a:r>
          </a:p>
          <a:p>
            <a:endParaRPr lang="en-US" sz="240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69867-35EC-443D-8962-410BAB4BCF6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762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Nation-Leading Energy Efficiency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90600" y="685800"/>
            <a:ext cx="6858000" cy="5791200"/>
          </a:xfrm>
        </p:spPr>
        <p:txBody>
          <a:bodyPr/>
          <a:lstStyle/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111125" indent="-111125">
              <a:spcBef>
                <a:spcPts val="0"/>
              </a:spcBef>
              <a:defRPr/>
            </a:pPr>
            <a:endParaRPr lang="en-US" sz="1400" b="1" dirty="0" smtClean="0">
              <a:latin typeface="+mn-lt"/>
            </a:endParaRPr>
          </a:p>
          <a:p>
            <a:pPr marL="225425" indent="-225425">
              <a:spcBef>
                <a:spcPts val="0"/>
              </a:spcBef>
              <a:buNone/>
              <a:defRPr/>
            </a:pPr>
            <a:endParaRPr lang="en-US" sz="2000" b="1" dirty="0" smtClean="0">
              <a:latin typeface="+mn-lt"/>
            </a:endParaRPr>
          </a:p>
          <a:p>
            <a:pPr marL="225425" indent="-225425">
              <a:spcBef>
                <a:spcPts val="0"/>
              </a:spcBef>
              <a:spcAft>
                <a:spcPts val="600"/>
              </a:spcAft>
              <a:tabLst>
                <a:tab pos="6921500" algn="l"/>
              </a:tabLst>
              <a:defRPr/>
            </a:pPr>
            <a:r>
              <a:rPr lang="en-US" sz="2000" dirty="0" smtClean="0">
                <a:latin typeface="+mn-lt"/>
              </a:rPr>
              <a:t>2010-2012 savings equal to electricity for 363,000 homes annually and heat for 57,000 annually</a:t>
            </a:r>
          </a:p>
          <a:p>
            <a:pPr marL="225425" indent="-225425">
              <a:spcBef>
                <a:spcPts val="0"/>
              </a:spcBef>
              <a:spcAft>
                <a:spcPts val="600"/>
              </a:spcAft>
              <a:tabLst>
                <a:tab pos="6921500" algn="l"/>
              </a:tabLst>
              <a:defRPr/>
            </a:pPr>
            <a:r>
              <a:rPr lang="en-US" sz="2000" dirty="0" smtClean="0">
                <a:latin typeface="+mn-lt"/>
              </a:rPr>
              <a:t>2013-2015 savings equal to electricity for 514,000 homes annually and heat for 70,000 annually</a:t>
            </a:r>
          </a:p>
          <a:p>
            <a:pPr marL="225425" indent="-225425">
              <a:spcBef>
                <a:spcPts val="0"/>
              </a:spcBef>
              <a:spcAft>
                <a:spcPts val="600"/>
              </a:spcAft>
              <a:tabLst>
                <a:tab pos="6921500" algn="l"/>
              </a:tabLst>
              <a:defRPr/>
            </a:pPr>
            <a:r>
              <a:rPr lang="en-US" sz="2000" dirty="0" smtClean="0">
                <a:latin typeface="+mn-lt"/>
              </a:rPr>
              <a:t>Commonwealth remains on the path toward meeting the goals of the Clean Energy and Climate Plan</a:t>
            </a:r>
          </a:p>
          <a:p>
            <a:pPr marL="1089025" lvl="1">
              <a:defRPr/>
            </a:pPr>
            <a:endParaRPr lang="en-US" b="1" dirty="0" smtClean="0">
              <a:latin typeface="+mn-lt"/>
            </a:endParaRPr>
          </a:p>
          <a:p>
            <a:pPr marL="1089025" lvl="1">
              <a:defRPr/>
            </a:pPr>
            <a:endParaRPr lang="en-US" sz="1400" b="1" dirty="0" smtClean="0">
              <a:latin typeface="+mn-lt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latin typeface="+mn-lt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461C18-36A4-441E-A338-3F5A6EA2EAAF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990600"/>
          <a:ext cx="7543800" cy="284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083"/>
                <a:gridCol w="1213848"/>
                <a:gridCol w="1132925"/>
                <a:gridCol w="1069944"/>
              </a:tblGrid>
              <a:tr h="3687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Arial"/>
                        </a:rPr>
                        <a:t>THREE-YEAR PLAN GOALS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Arial"/>
                        </a:rPr>
                        <a:t>2010-2012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2013-2015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ea typeface="Times New Roman"/>
                          <a:cs typeface="Arial"/>
                        </a:rPr>
                        <a:t>% Change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01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Total Program Investment (million $s)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$1,627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$2,020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24%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01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ea typeface="Times New Roman"/>
                          <a:cs typeface="Arial"/>
                        </a:rPr>
                        <a:t>Total Benefits</a:t>
                      </a:r>
                      <a:r>
                        <a:rPr lang="en-US" sz="20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ea typeface="Times New Roman"/>
                          <a:cs typeface="Arial"/>
                        </a:rPr>
                        <a:t>(million $s) 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Arial"/>
                        </a:rPr>
                        <a:t>               </a:t>
                      </a:r>
                      <a:r>
                        <a:rPr lang="en-US" sz="2000" dirty="0" smtClean="0">
                          <a:latin typeface="+mn-lt"/>
                          <a:ea typeface="Times New Roman"/>
                          <a:cs typeface="Arial"/>
                        </a:rPr>
                        <a:t>$6,039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$8,980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49%</a:t>
                      </a:r>
                    </a:p>
                  </a:txBody>
                  <a:tcPr marL="68580" marR="68580" marT="0" marB="0" anchor="b"/>
                </a:tc>
              </a:tr>
              <a:tr h="4801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Arial"/>
                        </a:rPr>
                        <a:t> Annual Electric Savings (</a:t>
                      </a:r>
                      <a:r>
                        <a:rPr lang="en-US" sz="2000" dirty="0" err="1">
                          <a:latin typeface="+mn-lt"/>
                          <a:ea typeface="Times New Roman"/>
                          <a:cs typeface="Arial"/>
                        </a:rPr>
                        <a:t>GWh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Arial"/>
                        </a:rPr>
                        <a:t>) 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2,625</a:t>
                      </a:r>
                      <a:endParaRPr lang="en-US" sz="20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3,705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41%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01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Arial"/>
                        </a:rPr>
                        <a:t> Annual Gas Savings (million </a:t>
                      </a:r>
                      <a:r>
                        <a:rPr lang="en-US" sz="2000" dirty="0" err="1">
                          <a:latin typeface="+mn-lt"/>
                          <a:ea typeface="Times New Roman"/>
                          <a:cs typeface="Arial"/>
                        </a:rPr>
                        <a:t>therms</a:t>
                      </a:r>
                      <a:r>
                        <a:rPr lang="en-US" sz="2000" dirty="0">
                          <a:latin typeface="+mn-lt"/>
                          <a:ea typeface="Times New Roman"/>
                          <a:cs typeface="Arial"/>
                        </a:rPr>
                        <a:t>) 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57</a:t>
                      </a:r>
                      <a:endParaRPr lang="en-US" sz="20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72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26%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905000" y="1752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2133600"/>
            <a:ext cx="400110" cy="2819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Benefits per Program Dollar Spent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6962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Massachusetts 2013-2015 Energy Efficiency Plans C</a:t>
            </a:r>
            <a:r>
              <a:rPr lang="en-US" sz="2800" dirty="0" smtClean="0">
                <a:latin typeface="+mn-lt"/>
              </a:rPr>
              <a:t>omparing Benefits: Statewide vs. C&amp;I</a:t>
            </a:r>
            <a:br>
              <a:rPr lang="en-US" sz="28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in Buildings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90600" y="1143000"/>
            <a:ext cx="7696200" cy="4876800"/>
          </a:xfrm>
        </p:spPr>
        <p:txBody>
          <a:bodyPr/>
          <a:lstStyle/>
          <a:p>
            <a:r>
              <a:rPr lang="en-US" sz="2400" dirty="0" smtClean="0"/>
              <a:t>Mass Save® provides </a:t>
            </a:r>
            <a:r>
              <a:rPr lang="en-US" sz="2400" dirty="0" smtClean="0">
                <a:latin typeface="Times New Roman" pitchFamily="18" charset="0"/>
                <a:ea typeface="ＭＳ Ｐゴシック" pitchFamily="-80" charset="-128"/>
              </a:rPr>
              <a:t>c</a:t>
            </a:r>
            <a:r>
              <a:rPr lang="en-US" sz="2400" dirty="0" smtClean="0"/>
              <a:t>omprehensive, integrated gas and electric strategies and delivery</a:t>
            </a:r>
          </a:p>
          <a:p>
            <a:pPr lvl="1"/>
            <a:r>
              <a:rPr lang="en-US" sz="2000" dirty="0" smtClean="0"/>
              <a:t>Serves the commercial, industrial, and municipal sectors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Existing buildings – retrofit opportunities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New buildings and major renovations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Direct install – turnkey delivery</a:t>
            </a:r>
          </a:p>
          <a:p>
            <a:pPr lvl="1"/>
            <a:r>
              <a:rPr lang="en-US" sz="2000" dirty="0" smtClean="0">
                <a:hlinkClick r:id="rId3"/>
              </a:rPr>
              <a:t>www.masssave.com/business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 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2BF178-243D-402B-B424-05697CA9433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pic>
        <p:nvPicPr>
          <p:cNvPr id="5" name="Content Placeholder 13" descr="MassSave_Logo_Full_Color_Final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590800"/>
            <a:ext cx="2133600" cy="1247775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457200" y="8153400"/>
            <a:ext cx="533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9131F-6069-413D-A87C-77CB09A9E57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029200"/>
            <a:ext cx="1273175" cy="125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105400"/>
            <a:ext cx="221106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5105400"/>
            <a:ext cx="1466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5791200"/>
            <a:ext cx="10937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5638800"/>
            <a:ext cx="1996151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MA Logo color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4343400"/>
            <a:ext cx="2025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S:\common\logo\RGB.(Web_&amp;_Online)\JPG\bg_logo_rgb_20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4191000"/>
            <a:ext cx="11430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G_HWHFY_PMS3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67400" y="4419600"/>
            <a:ext cx="1801368" cy="5364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&amp; Industrial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90600" y="914400"/>
            <a:ext cx="76962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Design for Energy Efficiency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Early design collaboration with Mass Save streamlines project planning and ensures a comprehensive approach to maximize opportunities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Incentives up to 50% for cost of engineering study to identify high efficiency opportunities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New Construction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Comprehensiveness and optimized systems through technical assistance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Incentives up to 75% of incremental costs related to existing code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NOTE: Working with Mass Save early in the process is critical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Retrofit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Targets energy efficient opportunities for existing buildings and equipment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Replaces inefficient equipment or systems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Reduces owners’ operating costs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Incentives up to 50%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4EF4137-8D68-43D2-978E-F5A1604A16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Building Energy Codes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90600"/>
            <a:ext cx="5715000" cy="4876800"/>
          </a:xfrm>
        </p:spPr>
        <p:txBody>
          <a:bodyPr/>
          <a:lstStyle/>
          <a:p>
            <a:r>
              <a:rPr lang="en-US" dirty="0" smtClean="0"/>
              <a:t>Building energy codes are intrinsic market drivers for energy efficiency</a:t>
            </a:r>
          </a:p>
          <a:p>
            <a:pPr rtl="0" eaLnBrk="1" fontAlgn="base" hangingPunct="1"/>
            <a:r>
              <a:rPr lang="fo-FO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Massachusetts base code?</a:t>
            </a:r>
          </a:p>
          <a:p>
            <a:pPr lvl="1" eaLnBrk="1" hangingPunct="1"/>
            <a:r>
              <a:rPr lang="fo-FO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IECC 2009/ASHRAE 90.1-2007, with Massachusetts amendments</a:t>
            </a:r>
            <a:endParaRPr lang="en-US" sz="2400" dirty="0" smtClean="0"/>
          </a:p>
          <a:p>
            <a:pPr lvl="1" eaLnBrk="1" hangingPunct="1"/>
            <a:r>
              <a:rPr lang="fo-FO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Updated every three years</a:t>
            </a:r>
            <a:endParaRPr lang="en-US" sz="2400" dirty="0" smtClean="0"/>
          </a:p>
          <a:p>
            <a:pPr lvl="1" eaLnBrk="1" hangingPunct="1"/>
            <a:r>
              <a:rPr lang="fo-FO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expected to adopt IECC 2012/ASHRAE 90.1-2010 this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4EF4137-8D68-43D2-978E-F5A1604A16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4" name="Picture 3" descr="stretch_code_towns_10.19.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28600"/>
            <a:ext cx="7776330" cy="5268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Stretch Code?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90600" y="1219200"/>
            <a:ext cx="6324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fo-FO" dirty="0" smtClean="0">
                <a:cs typeface="Arial" pitchFamily="34" charset="0"/>
              </a:rPr>
              <a:t>Amendment to the Massachusetts base energy code</a:t>
            </a:r>
          </a:p>
          <a:p>
            <a:pPr eaLnBrk="1" hangingPunct="1">
              <a:defRPr/>
            </a:pPr>
            <a:r>
              <a:rPr lang="fo-FO" dirty="0" smtClean="0">
                <a:cs typeface="Arial" pitchFamily="34" charset="0"/>
              </a:rPr>
              <a:t>15-20% more energy efficient</a:t>
            </a:r>
          </a:p>
          <a:p>
            <a:pPr eaLnBrk="1" hangingPunct="1">
              <a:defRPr/>
            </a:pPr>
            <a:r>
              <a:rPr lang="fo-FO" dirty="0" smtClean="0">
                <a:cs typeface="Arial" pitchFamily="34" charset="0"/>
              </a:rPr>
              <a:t>2012 IECC is based on Massachusetts 2009 commercial stretch code</a:t>
            </a:r>
          </a:p>
          <a:p>
            <a:pPr eaLnBrk="1" hangingPunct="1">
              <a:defRPr/>
            </a:pPr>
            <a:r>
              <a:rPr lang="fo-FO" dirty="0" smtClean="0"/>
              <a:t>Buildings over 100,000 square feet have to show 20% savings over ASHRAE 90.1 baseline code</a:t>
            </a:r>
          </a:p>
          <a:p>
            <a:pPr eaLnBrk="1" hangingPunct="1">
              <a:defRPr/>
            </a:pPr>
            <a:r>
              <a:rPr lang="en-US" dirty="0" smtClean="0"/>
              <a:t>2009 stretch code may be updated in 2013/2014</a:t>
            </a:r>
            <a:endParaRPr lang="fo-F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4EF4137-8D68-43D2-978E-F5A1604A16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600200"/>
            <a:ext cx="2031492" cy="203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Dept. of Energy Resources Mission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sz="quarter" idx="13"/>
          </p:nvPr>
        </p:nvSpPr>
        <p:spPr>
          <a:xfrm>
            <a:off x="990600" y="990600"/>
            <a:ext cx="7696200" cy="4876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b="1" i="1" dirty="0" smtClean="0">
                <a:solidFill>
                  <a:srgbClr val="008000"/>
                </a:solidFill>
                <a:latin typeface="+mn-lt"/>
              </a:rPr>
              <a:t>Creating a Cleaner Energy Future for the Commonwealth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 </a:t>
            </a:r>
          </a:p>
          <a:p>
            <a:pPr algn="ctr">
              <a:buFont typeface="Arial" charset="0"/>
              <a:buNone/>
            </a:pPr>
            <a:endParaRPr lang="en-US" sz="2400" dirty="0" smtClean="0">
              <a:solidFill>
                <a:srgbClr val="008000"/>
              </a:solidFill>
              <a:latin typeface="+mn-lt"/>
            </a:endParaRPr>
          </a:p>
          <a:p>
            <a:pPr marL="403225"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Ensure deployment of all cost-effective energy efficiency </a:t>
            </a:r>
          </a:p>
          <a:p>
            <a:pPr marL="403225"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Maximize development of clean energy resources</a:t>
            </a:r>
          </a:p>
          <a:p>
            <a:pPr marL="403225"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Create and implement energy strategies to assure reliable supplies and improve the cost of clean energy relative to fossil-fuel based generation </a:t>
            </a:r>
          </a:p>
          <a:p>
            <a:pPr marL="403225"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Support Massachusetts’ clean energy companies and spur Massachusetts’ clean energy employment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 and the Stretch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LEED for New Construction requires energy modeling using ASHRAE 90.1 Appendix G</a:t>
            </a:r>
          </a:p>
          <a:p>
            <a:r>
              <a:rPr lang="en-US" dirty="0" smtClean="0"/>
              <a:t>Massachusetts stretch code and MEPA use the same Appendix G modeling </a:t>
            </a:r>
          </a:p>
          <a:p>
            <a:r>
              <a:rPr lang="en-US" dirty="0" smtClean="0"/>
              <a:t>LEED requires at least 10% less energy than ASHRAE 90.1 baseline (more savings = more points)</a:t>
            </a:r>
          </a:p>
          <a:p>
            <a:r>
              <a:rPr lang="en-US" dirty="0" smtClean="0"/>
              <a:t>Stretch code requires 20% less energy than ASHRAE 90.1 baseline (5 LEED energy points)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4EF4137-8D68-43D2-978E-F5A1604A16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MEPA Review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838200"/>
            <a:ext cx="76962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DOER staff reviews and comments on stationary sources in all submissions subject to MEPA greenhouse gas (GHG) policy and protocol</a:t>
            </a:r>
          </a:p>
          <a:p>
            <a:pPr lvl="1"/>
            <a:r>
              <a:rPr lang="en-US" sz="2400" dirty="0" smtClean="0"/>
              <a:t>GHG policy and protocol establishes procedures &amp; protocols for quantification of projected emissions for baseline and as-proposed (mitigated) cases</a:t>
            </a:r>
          </a:p>
          <a:p>
            <a:pPr lvl="1"/>
            <a:r>
              <a:rPr lang="en-US" sz="2400" dirty="0" smtClean="0"/>
              <a:t>Buildings protocol</a:t>
            </a:r>
          </a:p>
          <a:p>
            <a:pPr lvl="2"/>
            <a:r>
              <a:rPr lang="en-US" sz="2000" dirty="0" smtClean="0"/>
              <a:t>Requires energy modeling for both cases (baseline and as-proposed)</a:t>
            </a:r>
          </a:p>
          <a:p>
            <a:pPr lvl="2"/>
            <a:r>
              <a:rPr lang="en-US" sz="2000" dirty="0" smtClean="0"/>
              <a:t>Requires description of all mitigations for the reduction of energy usage and related GHG emissions</a:t>
            </a:r>
          </a:p>
          <a:p>
            <a:pPr lvl="2"/>
            <a:r>
              <a:rPr lang="en-US" sz="2000" dirty="0" smtClean="0"/>
              <a:t>Stretch code communities require modeling for buildings over 100,000 sq. ft. per ASHRAE 90.1-2007, Appendix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4EF4137-8D68-43D2-978E-F5A1604A16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-12-04_DFW_RENDERED ENTRY VIEW_board_low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352800"/>
            <a:ext cx="4006944" cy="3205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</a:t>
            </a:r>
            <a:r>
              <a:rPr lang="en-US" baseline="0" dirty="0" smtClean="0"/>
              <a:t> Buildings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State zero net energy buildings lead by example </a:t>
            </a:r>
          </a:p>
          <a:p>
            <a:pPr lvl="1"/>
            <a:r>
              <a:rPr lang="en-US" dirty="0" smtClean="0"/>
              <a:t>North Shore Community College</a:t>
            </a:r>
          </a:p>
          <a:p>
            <a:pPr lvl="2"/>
            <a:r>
              <a:rPr lang="en-US" dirty="0" smtClean="0"/>
              <a:t>natural ventilation, lighting, a green roof, building orientation, chilled beams, geothermal energy technologies</a:t>
            </a:r>
            <a:r>
              <a:rPr lang="en-US" baseline="0" dirty="0" smtClean="0"/>
              <a:t> </a:t>
            </a:r>
            <a:r>
              <a:rPr lang="en-US" dirty="0" smtClean="0"/>
              <a:t>and photo-voltaic panels</a:t>
            </a:r>
          </a:p>
          <a:p>
            <a:pPr lvl="1"/>
            <a:r>
              <a:rPr lang="en-US" dirty="0" smtClean="0"/>
              <a:t>Fish &amp; Wildlife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4EF4137-8D68-43D2-978E-F5A1604A16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05200"/>
            <a:ext cx="3107531" cy="20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533400" cy="365125"/>
          </a:xfrm>
        </p:spPr>
        <p:txBody>
          <a:bodyPr/>
          <a:lstStyle/>
          <a:p>
            <a:pPr>
              <a:defRPr/>
            </a:pPr>
            <a:fld id="{A7CD73DE-4F07-461E-A697-DEC5DECEF57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7696200" cy="762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8000"/>
                </a:solidFill>
              </a:rPr>
              <a:t>Programs for power generation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90600" y="1066800"/>
            <a:ext cx="7696200" cy="48768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Renewable Energy Portfolio Standard – RPS Class I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New (post-1997) renewable energy generation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RPS Solar Carve Out – to grow solar PV sector to 400 MW</a:t>
            </a:r>
          </a:p>
          <a:p>
            <a:pPr eaLnBrk="1" hangingPunct="1"/>
            <a:r>
              <a:rPr lang="en-US" sz="2400" b="1" dirty="0" smtClean="0"/>
              <a:t>Alternative Energy Portfolio Standard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Combined heat and power (CHP) of key importance – provides credits for efficiency gains in combined electric and heat generation</a:t>
            </a:r>
          </a:p>
          <a:p>
            <a:pPr eaLnBrk="1" hangingPunct="1">
              <a:buSzPct val="80000"/>
            </a:pPr>
            <a:r>
              <a:rPr lang="en-US" sz="2400" b="1" dirty="0" smtClean="0"/>
              <a:t>Net metering</a:t>
            </a:r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Allows on site power generation to run electricity meter to run backwards – providing an additional incentive</a:t>
            </a:r>
          </a:p>
          <a:p>
            <a:pPr eaLnBrk="1" hangingPunct="1">
              <a:buSzPct val="80000"/>
            </a:pPr>
            <a:r>
              <a:rPr lang="en-US" sz="2400" b="1" dirty="0" smtClean="0"/>
              <a:t>Study/Investment support</a:t>
            </a:r>
            <a:endParaRPr lang="en-US" sz="2400" dirty="0" smtClean="0"/>
          </a:p>
          <a:p>
            <a:pPr lvl="1" eaLnBrk="1" hangingPunct="1">
              <a:buSzPct val="80000"/>
              <a:buFont typeface="Wingdings" pitchFamily="2" charset="2"/>
              <a:buChar char="Ø"/>
            </a:pPr>
            <a:r>
              <a:rPr lang="en-US" sz="2000" dirty="0" smtClean="0"/>
              <a:t>MassCEC and/or DOER administered </a:t>
            </a: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152400" y="6324600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53E343-1A38-47B5-9B85-574BE15FD9AB}" type="slidenum">
              <a:rPr lang="en-US" sz="1200">
                <a:solidFill>
                  <a:srgbClr val="F8F8F8"/>
                </a:solidFill>
              </a:rPr>
              <a:pPr algn="r"/>
              <a:t>24</a:t>
            </a:fld>
            <a:endParaRPr lang="en-US" sz="1200">
              <a:solidFill>
                <a:srgbClr val="F8F8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Solar in Massachusetts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Solar installed: 194 MW installed</a:t>
            </a:r>
          </a:p>
          <a:p>
            <a:pPr lvl="1"/>
            <a:r>
              <a:rPr lang="en-US" sz="2400" dirty="0" smtClean="0"/>
              <a:t>65-fold growth since 2007, PV in 341 of 351 communities</a:t>
            </a:r>
          </a:p>
          <a:p>
            <a:pPr lvl="1"/>
            <a:r>
              <a:rPr lang="en-US" sz="2400" dirty="0" smtClean="0"/>
              <a:t>Electricity produced = 30,684 homes annually</a:t>
            </a:r>
          </a:p>
          <a:p>
            <a:pPr lvl="1"/>
            <a:r>
              <a:rPr lang="en-US" sz="2400" dirty="0" smtClean="0"/>
              <a:t>GHG reductions = 20,858 cars annually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4EF4137-8D68-43D2-978E-F5A1604A162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250" t="13281" r="10000" b="36059"/>
          <a:stretch/>
        </p:blipFill>
        <p:spPr bwMode="auto">
          <a:xfrm>
            <a:off x="1600200" y="3429000"/>
            <a:ext cx="5635174" cy="29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Thermal Programs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000" dirty="0" smtClean="0"/>
              <a:t>Residential and commercial </a:t>
            </a:r>
            <a:r>
              <a:rPr lang="en-US" sz="2000" b="1" dirty="0" smtClean="0"/>
              <a:t>biomass</a:t>
            </a:r>
            <a:r>
              <a:rPr lang="en-US" sz="2000" dirty="0" smtClean="0"/>
              <a:t> heating pilot program - $2 million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Residential and commercial air source and ground source </a:t>
            </a:r>
            <a:r>
              <a:rPr lang="en-US" sz="2000" b="1" dirty="0" smtClean="0"/>
              <a:t>heat pump </a:t>
            </a:r>
            <a:r>
              <a:rPr lang="en-US" sz="2000" dirty="0" smtClean="0"/>
              <a:t>pilot programs - $2 million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Community </a:t>
            </a:r>
            <a:r>
              <a:rPr lang="en-US" sz="2000" b="1" dirty="0" smtClean="0"/>
              <a:t>district energy </a:t>
            </a:r>
            <a:r>
              <a:rPr lang="en-US" sz="2000" dirty="0" smtClean="0"/>
              <a:t>financing - $2 million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Renewable heating in </a:t>
            </a:r>
            <a:r>
              <a:rPr lang="en-US" sz="2000" b="1" dirty="0" smtClean="0"/>
              <a:t>public housing </a:t>
            </a:r>
            <a:r>
              <a:rPr lang="en-US" sz="2000" dirty="0" smtClean="0"/>
              <a:t>– DHCD partnership - $2 million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Renewable thermal </a:t>
            </a:r>
            <a:r>
              <a:rPr lang="en-US" sz="2000" b="1" dirty="0" smtClean="0"/>
              <a:t>business investment </a:t>
            </a:r>
            <a:r>
              <a:rPr lang="en-US" sz="2000" dirty="0" smtClean="0"/>
              <a:t>financing program - $3 million</a:t>
            </a:r>
          </a:p>
          <a:p>
            <a:pPr>
              <a:buFont typeface="Arial" charset="0"/>
              <a:buNone/>
            </a:pPr>
            <a:r>
              <a:rPr lang="en-US" sz="2000" b="1" dirty="0" smtClean="0"/>
              <a:t>Wastewater</a:t>
            </a:r>
            <a:r>
              <a:rPr lang="en-US" sz="2000" dirty="0" smtClean="0"/>
              <a:t> heat recovery - $1 million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Ongoing: MassCEC Commonwealth </a:t>
            </a:r>
            <a:r>
              <a:rPr lang="en-US" sz="2000" b="1" dirty="0" smtClean="0"/>
              <a:t>Solar Hot Water </a:t>
            </a:r>
            <a:r>
              <a:rPr lang="en-US" sz="2000" dirty="0" smtClean="0"/>
              <a:t>program - $10 million (until 2016)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4026E5-4A7E-4A1A-B4D9-922ECB7BCBDF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715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Transportation Initiatives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5715000" cy="5257800"/>
          </a:xfrm>
        </p:spPr>
        <p:txBody>
          <a:bodyPr/>
          <a:lstStyle/>
          <a:p>
            <a:r>
              <a:rPr lang="en-US" sz="2400" dirty="0" err="1" smtClean="0"/>
              <a:t>GreenDOT</a:t>
            </a:r>
            <a:endParaRPr lang="en-US" sz="2400" dirty="0" smtClean="0"/>
          </a:p>
          <a:p>
            <a:r>
              <a:rPr lang="en-US" sz="2400" dirty="0" smtClean="0"/>
              <a:t>Green Community Incentive</a:t>
            </a:r>
          </a:p>
          <a:p>
            <a:pPr lvl="1"/>
            <a:r>
              <a:rPr lang="en-US" sz="2000" dirty="0" smtClean="0"/>
              <a:t>Criterion 4: Purchase fuel-efficient vehicles</a:t>
            </a:r>
          </a:p>
          <a:p>
            <a:r>
              <a:rPr lang="en-US" sz="2400" dirty="0" smtClean="0"/>
              <a:t>Partnerships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Utilities - infrastructure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MOUs with manufacturers - infrastructure development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Registry of Motor Vehicles – EV/hybrid license plate</a:t>
            </a:r>
          </a:p>
          <a:p>
            <a:r>
              <a:rPr lang="en-US" sz="2400" dirty="0" smtClean="0"/>
              <a:t>EV pilot required from NU/NSTAR merger</a:t>
            </a:r>
          </a:p>
          <a:p>
            <a:r>
              <a:rPr lang="en-US" sz="2400" dirty="0" smtClean="0"/>
              <a:t>Education &amp; training on EVs</a:t>
            </a:r>
          </a:p>
          <a:p>
            <a:pPr lvl="1"/>
            <a:r>
              <a:rPr lang="en-US" sz="2000" dirty="0" smtClean="0"/>
              <a:t>State licensing board, Electricians, First responders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4" name="Picture 3" descr="EV Plate_non commercia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066800"/>
            <a:ext cx="246221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Leaf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590800"/>
            <a:ext cx="2224088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DOER Help?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5400" y="1828800"/>
            <a:ext cx="7391400" cy="2895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Mark Sylvia</a:t>
            </a:r>
          </a:p>
          <a:p>
            <a:pPr algn="ctr">
              <a:buNone/>
            </a:pPr>
            <a:r>
              <a:rPr lang="en-US" dirty="0" smtClean="0"/>
              <a:t>Commissioner, DOER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Mark.Sylvia@state.ma.us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www.mass.gov/doer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4EF4137-8D68-43D2-978E-F5A1604A16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DOER Structure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95400" y="1371600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E9131F-6069-413D-A87C-77CB09A9E5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848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latin typeface="+mn-lt"/>
              </a:rPr>
              <a:t>State Laws Drive Investments,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Create Economic &amp; Environmental Opportunity, National Leadership</a:t>
            </a:r>
            <a:endParaRPr lang="en-US" sz="2800" dirty="0" smtClean="0">
              <a:latin typeface="+mn-lt"/>
            </a:endParaRPr>
          </a:p>
        </p:txBody>
      </p:sp>
      <p:sp>
        <p:nvSpPr>
          <p:cNvPr id="5123" name="Content Placeholder 8"/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46021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+mn-lt"/>
              </a:rPr>
              <a:t>Green Communities Act (GCA)</a:t>
            </a:r>
            <a:r>
              <a:rPr lang="en-US" sz="2400" dirty="0" smtClean="0">
                <a:latin typeface="+mn-lt"/>
              </a:rPr>
              <a:t>         </a:t>
            </a:r>
          </a:p>
          <a:p>
            <a:pPr lvl="1"/>
            <a:r>
              <a:rPr lang="en-US" sz="2000" dirty="0" smtClean="0">
                <a:latin typeface="+mn-lt"/>
              </a:rPr>
              <a:t>Green Communities </a:t>
            </a:r>
          </a:p>
          <a:p>
            <a:pPr lvl="1"/>
            <a:r>
              <a:rPr lang="en-US" sz="2000" dirty="0" smtClean="0">
                <a:latin typeface="+mn-lt"/>
              </a:rPr>
              <a:t>All cost effective energy efficiency</a:t>
            </a:r>
          </a:p>
          <a:p>
            <a:pPr lvl="1"/>
            <a:r>
              <a:rPr lang="en-US" sz="2000" dirty="0" smtClean="0">
                <a:latin typeface="+mn-lt"/>
              </a:rPr>
              <a:t>Advanced building energy codes</a:t>
            </a:r>
            <a:endParaRPr lang="en-US" sz="2800" b="1" dirty="0" smtClean="0">
              <a:latin typeface="+mn-lt"/>
            </a:endParaRPr>
          </a:p>
          <a:p>
            <a:pPr eaLnBrk="1" hangingPunct="1"/>
            <a:r>
              <a:rPr lang="en-US" sz="2400" b="1" dirty="0" smtClean="0">
                <a:latin typeface="+mn-lt"/>
              </a:rPr>
              <a:t>Global Warming Solutions Act (GWSA)</a:t>
            </a:r>
            <a:r>
              <a:rPr lang="en-US" sz="2400" dirty="0" smtClean="0">
                <a:latin typeface="+mn-lt"/>
              </a:rPr>
              <a:t>        </a:t>
            </a:r>
          </a:p>
          <a:p>
            <a:pPr lvl="1" eaLnBrk="1" hangingPunct="1"/>
            <a:r>
              <a:rPr lang="en-US" sz="2000" dirty="0" smtClean="0">
                <a:latin typeface="+mn-lt"/>
              </a:rPr>
              <a:t>Clean Energy and Climate Plan set GHG emission reduction goals at 25% below 1990 Baseline Levels by 2020;  80% reduction by 2050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r>
              <a:rPr lang="en-US" sz="2400" b="1" dirty="0" smtClean="0"/>
              <a:t>Governor Patrick’s Renewable Energy Goals</a:t>
            </a:r>
          </a:p>
          <a:p>
            <a:pPr lvl="1"/>
            <a:r>
              <a:rPr lang="en-US" sz="2000" dirty="0" smtClean="0">
                <a:latin typeface="+mn-lt"/>
              </a:rPr>
              <a:t>Install 250 megawatts of solar capacity by 2017</a:t>
            </a:r>
          </a:p>
          <a:p>
            <a:pPr lvl="1"/>
            <a:r>
              <a:rPr lang="en-US" sz="2000" dirty="0" smtClean="0"/>
              <a:t>Install 2000 megawatts of wind capacity by 2020</a:t>
            </a:r>
            <a:endParaRPr lang="en-US" sz="2000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2030254" cy="135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Sue Kaplan\Pictures\home-page-gwsa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038600"/>
            <a:ext cx="2124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471 Arlington Jan 1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057400"/>
            <a:ext cx="1670609" cy="125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CEEE #1 Ma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"/>
            <a:ext cx="4242816" cy="20116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87" y="273050"/>
            <a:ext cx="3389313" cy="869950"/>
          </a:xfrm>
        </p:spPr>
        <p:txBody>
          <a:bodyPr/>
          <a:lstStyle/>
          <a:p>
            <a:r>
              <a:rPr lang="en-US" sz="2800" dirty="0" smtClean="0"/>
              <a:t>Massachusetts‘ Clean Energy Success Story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295400"/>
            <a:ext cx="3541713" cy="4691063"/>
          </a:xfrm>
        </p:spPr>
        <p:txBody>
          <a:bodyPr/>
          <a:lstStyle/>
          <a:p>
            <a:r>
              <a:rPr lang="en-US" sz="2000" dirty="0" smtClean="0"/>
              <a:t>Ambitious energy and environmental goals, combined with strong support of clean energy economy</a:t>
            </a:r>
          </a:p>
          <a:p>
            <a:pPr marL="231775" lvl="1" indent="-231775">
              <a:buFont typeface="Wingdings" pitchFamily="2" charset="2"/>
              <a:buChar char="Ø"/>
            </a:pPr>
            <a:r>
              <a:rPr lang="en-US" sz="2000" dirty="0" smtClean="0"/>
              <a:t>#1 state for energy efficiency (ACEEE)</a:t>
            </a:r>
          </a:p>
          <a:p>
            <a:pPr marL="231775" lvl="1" indent="-231775">
              <a:buFont typeface="Wingdings" pitchFamily="2" charset="2"/>
              <a:buChar char="Ø"/>
            </a:pPr>
            <a:r>
              <a:rPr lang="en-US" sz="2000" dirty="0" smtClean="0"/>
              <a:t>#3 in private clean energy investment</a:t>
            </a:r>
          </a:p>
          <a:p>
            <a:pPr marL="231775" lvl="1" indent="-231775">
              <a:buFont typeface="Wingdings" pitchFamily="2" charset="2"/>
              <a:buChar char="Ø"/>
            </a:pPr>
            <a:r>
              <a:rPr lang="en-US" sz="2000" dirty="0" smtClean="0"/>
              <a:t>2012 Massachusetts Clean Energy Industry Report</a:t>
            </a:r>
          </a:p>
          <a:p>
            <a:pPr marL="344488" lvl="1" indent="-106363">
              <a:buFont typeface="Arial" pitchFamily="34" charset="0"/>
              <a:buChar char="•"/>
            </a:pPr>
            <a:r>
              <a:rPr lang="en-US" sz="1800" dirty="0" smtClean="0"/>
              <a:t>Nearly 5000 clean energy firms </a:t>
            </a:r>
          </a:p>
          <a:p>
            <a:pPr marL="344488" lvl="1" indent="-106363">
              <a:buFont typeface="Arial" pitchFamily="34" charset="0"/>
              <a:buChar char="•"/>
            </a:pPr>
            <a:r>
              <a:rPr lang="en-US" sz="1800" dirty="0" smtClean="0"/>
              <a:t>More than 71,000 workers </a:t>
            </a:r>
          </a:p>
          <a:p>
            <a:pPr marL="344488" lvl="1" indent="-106363">
              <a:buFont typeface="Arial" pitchFamily="34" charset="0"/>
              <a:buChar char="•"/>
            </a:pPr>
            <a:r>
              <a:rPr lang="en-US" sz="1800" dirty="0" smtClean="0"/>
              <a:t>1.7% of total Mass. Workers</a:t>
            </a:r>
          </a:p>
          <a:p>
            <a:pPr marL="344488" lvl="1" indent="-106363">
              <a:buFont typeface="Arial" pitchFamily="34" charset="0"/>
              <a:buChar char="•"/>
            </a:pPr>
            <a:r>
              <a:rPr lang="en-US" sz="1800" dirty="0" smtClean="0"/>
              <a:t>11.2% employment growth</a:t>
            </a:r>
          </a:p>
          <a:p>
            <a:pPr marL="225425" indent="-106363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E486EA-874F-4698-88FD-B392783E71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2590800"/>
            <a:ext cx="396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13" indent="-455613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110 Green Communities</a:t>
            </a:r>
          </a:p>
          <a:p>
            <a:pPr marL="455613" indent="-455613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122 Stretch Code Communities</a:t>
            </a:r>
          </a:p>
          <a:p>
            <a:pPr marL="455613" indent="-455613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174 MW of solar PV installed</a:t>
            </a:r>
          </a:p>
          <a:p>
            <a:pPr marL="455613" indent="-455613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61 MW of wind generation installed</a:t>
            </a:r>
          </a:p>
          <a:p>
            <a:pPr marL="455613" indent="-455613"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Electric vehicle charging stations: over 250 charge points; 124 public EV stations</a:t>
            </a:r>
          </a:p>
          <a:p>
            <a:pPr marL="455613" indent="-455613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n-lt"/>
              </a:rPr>
              <a:t>Nearly $70 million in clean energy ARRA funding 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Integrating Clean Energy into Your Development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533400" cy="365125"/>
          </a:xfrm>
        </p:spPr>
        <p:txBody>
          <a:bodyPr/>
          <a:lstStyle/>
          <a:p>
            <a:pPr>
              <a:defRPr/>
            </a:pPr>
            <a:fld id="{A7CD73DE-4F07-461E-A697-DEC5DECEF5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Gaming Bill, Section 18:8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990600"/>
            <a:ext cx="7696200" cy="4876800"/>
          </a:xfrm>
        </p:spPr>
        <p:txBody>
          <a:bodyPr/>
          <a:lstStyle/>
          <a:p>
            <a:r>
              <a:rPr lang="en-US" sz="2400" dirty="0" smtClean="0"/>
              <a:t>Utilizing sustainable development principles including, but not limited to:</a:t>
            </a:r>
          </a:p>
          <a:p>
            <a:pPr lvl="1"/>
            <a:r>
              <a:rPr lang="en-US" sz="2400" dirty="0" smtClean="0"/>
              <a:t>Energy Efficiency</a:t>
            </a:r>
          </a:p>
          <a:p>
            <a:pPr lvl="2"/>
            <a:r>
              <a:rPr lang="en-US" sz="2000" dirty="0" smtClean="0"/>
              <a:t>Stretch code</a:t>
            </a:r>
          </a:p>
          <a:p>
            <a:pPr lvl="2"/>
            <a:r>
              <a:rPr lang="en-US" sz="2000" dirty="0" smtClean="0"/>
              <a:t>ENERGY STAR® electrical and HVAC equipment and appliances</a:t>
            </a:r>
          </a:p>
          <a:p>
            <a:pPr lvl="2"/>
            <a:r>
              <a:rPr lang="en-US" sz="2000" dirty="0" smtClean="0"/>
              <a:t>Monitoring and metering energy consumption</a:t>
            </a:r>
          </a:p>
          <a:p>
            <a:pPr lvl="2"/>
            <a:r>
              <a:rPr lang="en-US" sz="2000" dirty="0" smtClean="0"/>
              <a:t>LEED certification </a:t>
            </a:r>
          </a:p>
          <a:p>
            <a:pPr lvl="1"/>
            <a:r>
              <a:rPr lang="en-US" sz="2400" dirty="0" smtClean="0"/>
              <a:t>Renewable/Alternative Energy</a:t>
            </a:r>
          </a:p>
          <a:p>
            <a:pPr lvl="2"/>
            <a:r>
              <a:rPr lang="en-US" sz="2000" dirty="0" smtClean="0"/>
              <a:t>Alternative transportation strategies</a:t>
            </a:r>
          </a:p>
          <a:p>
            <a:pPr lvl="2"/>
            <a:r>
              <a:rPr lang="en-US" sz="2000" dirty="0" smtClean="0"/>
              <a:t>Water conservation and storm water management</a:t>
            </a:r>
          </a:p>
          <a:p>
            <a:pPr lvl="2"/>
            <a:r>
              <a:rPr lang="en-US" sz="2000" dirty="0" smtClean="0"/>
              <a:t>Renewable on-site generation or procurement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4EF4137-8D68-43D2-978E-F5A1604A16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Green Communities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24600"/>
            <a:ext cx="533400" cy="365125"/>
          </a:xfrm>
        </p:spPr>
        <p:txBody>
          <a:bodyPr/>
          <a:lstStyle/>
          <a:p>
            <a:pPr>
              <a:defRPr/>
            </a:pPr>
            <a:fld id="{A7CD73DE-4F07-461E-A697-DEC5DECEF5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924800" cy="609600"/>
          </a:xfrm>
          <a:prstGeom prst="roundRect">
            <a:avLst>
              <a:gd name="adj" fmla="val 19583"/>
            </a:avLst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Green Communities Grant Program</a:t>
            </a:r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9F5054-5E94-44BE-AFF7-186E25B43745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295400" y="1447800"/>
            <a:ext cx="8001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3C653C"/>
                </a:solidFill>
              </a:rPr>
              <a:t>			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3C653C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3C653C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3C653C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3C653C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3C653C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3C653C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3C653C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3C653C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04800" y="1524000"/>
          <a:ext cx="242411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7776000" imgH="11664000" progId="AcroExch.Document.7">
                  <p:embed/>
                </p:oleObj>
              </mc:Choice>
              <mc:Fallback>
                <p:oleObj name="Acrobat Document" r:id="rId4" imgW="7776000" imgH="11664000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2424113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895600" y="1212850"/>
            <a:ext cx="6096000" cy="4584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Calibri" pitchFamily="34" charset="0"/>
                <a:cs typeface="+mn-cs"/>
              </a:rPr>
              <a:t>Qualification Criteria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Calibri" pitchFamily="34" charset="0"/>
              <a:cs typeface="+mn-cs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Tx/>
              <a:buAutoNum type="arabicPeriod"/>
              <a:defRPr/>
            </a:pPr>
            <a:r>
              <a:rPr lang="en-US" sz="2800" dirty="0">
                <a:latin typeface="Calibri" pitchFamily="34" charset="0"/>
                <a:cs typeface="+mn-cs"/>
              </a:rPr>
              <a:t>Adopt as-of-right siting for RE/AE generation, R&amp;D, or manufacturing 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Tx/>
              <a:buAutoNum type="arabicPeriod"/>
              <a:defRPr/>
            </a:pPr>
            <a:r>
              <a:rPr lang="en-US" sz="2800" dirty="0">
                <a:latin typeface="Calibri" pitchFamily="34" charset="0"/>
                <a:cs typeface="+mn-cs"/>
              </a:rPr>
              <a:t>Adopt expedited permitting process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Tx/>
              <a:buAutoNum type="arabicPeriod"/>
              <a:defRPr/>
            </a:pPr>
            <a:r>
              <a:rPr lang="en-US" sz="2800" dirty="0">
                <a:latin typeface="Calibri" pitchFamily="34" charset="0"/>
                <a:cs typeface="+mn-cs"/>
              </a:rPr>
              <a:t>Create an Energy Reduction Plan to reduce energy use by 20% in 5 years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Tx/>
              <a:buAutoNum type="arabicPeriod"/>
              <a:defRPr/>
            </a:pPr>
            <a:r>
              <a:rPr lang="en-US" sz="2800" dirty="0">
                <a:latin typeface="Calibri" pitchFamily="34" charset="0"/>
                <a:cs typeface="+mn-cs"/>
              </a:rPr>
              <a:t>Purchase only fuel-efficient vehicles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Tx/>
              <a:buAutoNum type="arabicPeriod"/>
              <a:defRPr/>
            </a:pPr>
            <a:r>
              <a:rPr lang="en-US" sz="2800" dirty="0">
                <a:latin typeface="Calibri" pitchFamily="34" charset="0"/>
                <a:cs typeface="+mn-cs"/>
              </a:rPr>
              <a:t>Adopt Stretch Code or minimize life cycle cost</a:t>
            </a:r>
            <a:endParaRPr lang="en-US" sz="2800" baseline="30000" dirty="0">
              <a:latin typeface="Calibri" pitchFamily="34" charset="0"/>
              <a:cs typeface="+mn-cs"/>
            </a:endParaRPr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2455863" y="5943600"/>
            <a:ext cx="4935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C653C"/>
                </a:solidFill>
                <a:latin typeface="Calibri" pitchFamily="34" charset="0"/>
              </a:rPr>
              <a:t>Green Communities Act, M.G.L. Ch. 25A §10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5de9bdd-5a4b-42dd-9487-06b07e2706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9151326-4aae-4c8a-b468-5c51717345b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badbb97-8c4a-411f-8fd5-387b29d80eb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01d5d9f-4801-4939-a599-4cc7f004240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887dcd6-b601-4e8e-9e30-69929659b43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b414e5a-256f-4406-976d-f1ba05d283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c4fd51f-e8dd-4668-a877-497f5d6fcbe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3818</TotalTime>
  <Words>1712</Words>
  <Application>Microsoft Office PowerPoint</Application>
  <PresentationFormat>On-screen Show (4:3)</PresentationFormat>
  <Paragraphs>314</Paragraphs>
  <Slides>28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Custom Design</vt:lpstr>
      <vt:lpstr>1_Custom Design</vt:lpstr>
      <vt:lpstr>Acrobat Document</vt:lpstr>
      <vt:lpstr>  Clean Energy Presentation to the  Massachusetts Gaming Commission  DOER Commissioner Mark Sylvia January 24, 2013  </vt:lpstr>
      <vt:lpstr>Dept. of Energy Resources Mission</vt:lpstr>
      <vt:lpstr>DOER Structure</vt:lpstr>
      <vt:lpstr>State Laws Drive Investments, Create Economic &amp; Environmental Opportunity, National Leadership</vt:lpstr>
      <vt:lpstr>Massachusetts‘ Clean Energy Success Story</vt:lpstr>
      <vt:lpstr>Integrating Clean Energy into Your Development</vt:lpstr>
      <vt:lpstr>The Gaming Bill, Section 18:8</vt:lpstr>
      <vt:lpstr>Green Communities</vt:lpstr>
      <vt:lpstr>Green Communities Grant Program</vt:lpstr>
      <vt:lpstr>Green Communities Designation</vt:lpstr>
      <vt:lpstr>Energy Efficiency</vt:lpstr>
      <vt:lpstr>Energy Efficiency as our First Fuel</vt:lpstr>
      <vt:lpstr>Nation-Leading Energy Efficiency Goals</vt:lpstr>
      <vt:lpstr>Massachusetts 2013-2015 Energy Efficiency Plans Comparing Benefits: Statewide vs. C&amp;I </vt:lpstr>
      <vt:lpstr>Energy Efficiency in Buildings</vt:lpstr>
      <vt:lpstr>Commercial &amp; Industrial Programs</vt:lpstr>
      <vt:lpstr>Massachusetts Building Energy Codes</vt:lpstr>
      <vt:lpstr>PowerPoint Presentation</vt:lpstr>
      <vt:lpstr>What is the Stretch Code?</vt:lpstr>
      <vt:lpstr>LEED and the Stretch Code</vt:lpstr>
      <vt:lpstr>MEPA Review Process</vt:lpstr>
      <vt:lpstr>High Performance Buildings</vt:lpstr>
      <vt:lpstr>Renewable Energy</vt:lpstr>
      <vt:lpstr>Programs for power generation</vt:lpstr>
      <vt:lpstr>Status of Solar in Massachusetts</vt:lpstr>
      <vt:lpstr>Renewable Thermal Programs</vt:lpstr>
      <vt:lpstr>Transportation Initiatives</vt:lpstr>
      <vt:lpstr>How Can DOER Help?</vt:lpstr>
    </vt:vector>
  </TitlesOfParts>
  <Company>Commonwealth of Massachusetts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DOER POWERPOINT TEMPLATE</dc:title>
  <dc:creator>Melissa Makofske</dc:creator>
  <cp:lastModifiedBy>Milby, Brandon (MGC)</cp:lastModifiedBy>
  <cp:revision>307</cp:revision>
  <dcterms:created xsi:type="dcterms:W3CDTF">2009-10-01T14:07:00Z</dcterms:created>
  <dcterms:modified xsi:type="dcterms:W3CDTF">2013-01-28T13:15:44Z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FolderId">
    <vt:lpwstr/>
  </property>
  <property fmtid="{D5CDD505-2E9C-101B-9397-08002B2CF9AE}" pid="3" name="Offisync_SaveTime">
    <vt:lpwstr/>
  </property>
  <property fmtid="{D5CDD505-2E9C-101B-9397-08002B2CF9AE}" pid="4" name="Offisync_IsSaved">
    <vt:lpwstr>False</vt:lpwstr>
  </property>
  <property fmtid="{D5CDD505-2E9C-101B-9397-08002B2CF9AE}" pid="5" name="Offisync_UniqueId">
    <vt:lpwstr>233951;21805476</vt:lpwstr>
  </property>
  <property fmtid="{D5CDD505-2E9C-101B-9397-08002B2CF9AE}" pid="6" name="CentralDesktop_MDAdded">
    <vt:lpwstr>True</vt:lpwstr>
  </property>
  <property fmtid="{D5CDD505-2E9C-101B-9397-08002B2CF9AE}" pid="7" name="Offisync_FileTitle">
    <vt:lpwstr/>
  </property>
  <property fmtid="{D5CDD505-2E9C-101B-9397-08002B2CF9AE}" pid="8" name="Offisync_UpdateToken">
    <vt:lpwstr>2013-01-11T14:36:51-0500</vt:lpwstr>
  </property>
  <property fmtid="{D5CDD505-2E9C-101B-9397-08002B2CF9AE}" pid="9" name="Offisync_ProviderName">
    <vt:lpwstr>Central Desktop</vt:lpwstr>
  </property>
  <property fmtid="{D5CDD505-2E9C-101B-9397-08002B2CF9AE}" pid="10" name="Offisync_ProviderInitializationData">
    <vt:lpwstr/>
  </property>
  <property fmtid="{D5CDD505-2E9C-101B-9397-08002B2CF9AE}" pid="11" name="Offisync_SavedByUsername">
    <vt:lpwstr>Tom Witkin (tomwitkin)</vt:lpwstr>
  </property>
</Properties>
</file>