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1" r:id="rId4"/>
    <p:sldId id="283" r:id="rId5"/>
    <p:sldId id="287" r:id="rId6"/>
    <p:sldId id="274" r:id="rId7"/>
    <p:sldId id="284" r:id="rId8"/>
    <p:sldId id="285" r:id="rId9"/>
    <p:sldId id="286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39" autoAdjust="0"/>
  </p:normalViewPr>
  <p:slideViewPr>
    <p:cSldViewPr>
      <p:cViewPr>
        <p:scale>
          <a:sx n="76" d="100"/>
          <a:sy n="76" d="100"/>
        </p:scale>
        <p:origin x="-942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C23D8-C7B0-4805-A232-24775071AB5B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9A54D-8A9A-4D6C-B92B-9995899C3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9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3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9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A54D-8A9A-4D6C-B92B-9995899C3C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03D0-B9A1-4231-9E27-39E5E2B4EE2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C990-C6A6-4ABE-8A13-F99DA02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dirty="0" smtClean="0"/>
              <a:t>Massachusetts </a:t>
            </a:r>
            <a:br>
              <a:rPr lang="en-US" sz="6000" dirty="0" smtClean="0"/>
            </a:br>
            <a:r>
              <a:rPr lang="en-US" sz="6000" dirty="0" smtClean="0"/>
              <a:t>Clean Energy Center</a:t>
            </a:r>
            <a:endParaRPr lang="en-US" sz="6000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/>
          <a:p>
            <a:pPr marR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Massachusetts Gaming Commission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R="0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January 24,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90575" y="762000"/>
            <a:ext cx="2792413" cy="6683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  <p:pic>
        <p:nvPicPr>
          <p:cNvPr id="38915" name="rg_hi" descr="https://encrypted-tbn1.gstatic.com/images?q=tbn:ANd9GcRCzo0Vepf6OJt5Ei39YltLPCTg06pJg8RrPFhIqNiTU0sDrkKj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3550" y="1741488"/>
            <a:ext cx="904875" cy="884237"/>
          </a:xfrm>
        </p:spPr>
      </p:pic>
      <p:pic>
        <p:nvPicPr>
          <p:cNvPr id="38916" name="il_fi" descr="http://www.magicinkjet.com/uploadedfiles/twitt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550" y="2592388"/>
            <a:ext cx="904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rg_hi" descr="https://encrypted-tbn2.gstatic.com/images?q=tbn:ANd9GcT7P6jGB4HmSrRgaN6GWky64QjztORPYDOSxK7nniPBLILm1gNg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625" y="3438525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il_fi" descr="http://www.fs.usda.gov/Internet/FSE_MEDIA/stelprdb536519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1975" y="43434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765425" y="2105025"/>
            <a:ext cx="318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MassCEC Clean Energy Group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2765425" y="3021013"/>
            <a:ext cx="3189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Twitter.com/MassCEC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2814638" y="3898900"/>
            <a:ext cx="4237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Facebook.com/MassCleanEnergyCenter 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2814638" y="4810125"/>
            <a:ext cx="318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Flickr.com/photos/mass_cec/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924800" cy="1216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About the Massachusetts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Clean Energy Center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514600"/>
            <a:ext cx="8096250" cy="38481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Established under the Green Jobs Act of 2008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Dedicated </a:t>
            </a:r>
            <a:r>
              <a:rPr lang="en-US" dirty="0">
                <a:latin typeface="+mj-lt"/>
              </a:rPr>
              <a:t>to accelerating the success of clean energy technologies, companies and projects in </a:t>
            </a:r>
            <a:r>
              <a:rPr lang="en-US" dirty="0" smtClean="0">
                <a:latin typeface="+mj-lt"/>
              </a:rPr>
              <a:t>Massachusetts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Focused on creating </a:t>
            </a:r>
            <a:r>
              <a:rPr lang="en-US" dirty="0">
                <a:latin typeface="+mj-lt"/>
              </a:rPr>
              <a:t>high-quality jobs and long-term economic growth for the people of </a:t>
            </a:r>
            <a:r>
              <a:rPr lang="en-US" dirty="0" smtClean="0">
                <a:latin typeface="+mj-lt"/>
              </a:rPr>
              <a:t>Massachusetts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Supports growth of early-stage companies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Supports </a:t>
            </a:r>
            <a:r>
              <a:rPr lang="en-US" dirty="0">
                <a:latin typeface="+mj-lt"/>
              </a:rPr>
              <a:t>municipal clean energy </a:t>
            </a:r>
            <a:r>
              <a:rPr lang="en-US" dirty="0" smtClean="0">
                <a:latin typeface="+mj-lt"/>
              </a:rPr>
              <a:t>projects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Invests </a:t>
            </a:r>
            <a:r>
              <a:rPr lang="en-US" dirty="0">
                <a:latin typeface="+mj-lt"/>
              </a:rPr>
              <a:t>in residential and commercial renewable energy </a:t>
            </a:r>
            <a:r>
              <a:rPr lang="en-US" dirty="0" smtClean="0">
                <a:latin typeface="+mj-lt"/>
              </a:rPr>
              <a:t>installations</a:t>
            </a:r>
            <a:endParaRPr lang="en-US" dirty="0">
              <a:latin typeface="+mj-lt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990600"/>
            <a:ext cx="5410200" cy="835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Programs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28800"/>
            <a:ext cx="80010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  <a:p>
            <a:pPr marL="457200" lvl="1" indent="0"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9048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56" y="1981199"/>
            <a:ext cx="9032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pearen.ca/RE/fp_collecto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5075" y="2005268"/>
            <a:ext cx="758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abarad\Desktop\Jordan Farm diges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2005268"/>
            <a:ext cx="9366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Falmouth Blade Lif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005268"/>
            <a:ext cx="836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lawandenvironment.com/uploads/image/ma-wea-noaa-06-05-12-12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005268"/>
            <a:ext cx="8731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cwilliams\Downloads\5734254801_d05b9df571_z.jpg"/>
          <p:cNvPicPr>
            <a:picLocks noGrp="1"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914400" y="3540597"/>
            <a:ext cx="2751316" cy="1827003"/>
          </a:xfrm>
          <a:prstGeom prst="rect">
            <a:avLst/>
          </a:prstGeom>
        </p:spPr>
      </p:pic>
      <p:pic>
        <p:nvPicPr>
          <p:cNvPr id="13" name="Content Placeholder 6" descr="NewBedford_Board1_Large.jpg"/>
          <p:cNvPicPr>
            <a:picLocks noGrp="1"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56225" y="4343400"/>
            <a:ext cx="2527300" cy="1516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3072974"/>
            <a:ext cx="209550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Benefits of High Performance Buildings</a:t>
            </a:r>
          </a:p>
          <a:p>
            <a:r>
              <a:rPr lang="en-US" sz="2400" b="1" dirty="0" smtClean="0"/>
              <a:t>Cost </a:t>
            </a:r>
            <a:r>
              <a:rPr lang="en-US" sz="2400" b="1" dirty="0"/>
              <a:t>Savings </a:t>
            </a:r>
            <a:endParaRPr lang="en-US" sz="2400" dirty="0"/>
          </a:p>
          <a:p>
            <a:r>
              <a:rPr lang="en-US" sz="2400" b="1" dirty="0" smtClean="0"/>
              <a:t>Reduced </a:t>
            </a:r>
            <a:r>
              <a:rPr lang="en-US" sz="2400" b="1" dirty="0"/>
              <a:t>Environmental Impacts </a:t>
            </a:r>
            <a:endParaRPr lang="en-US" sz="2400" dirty="0"/>
          </a:p>
          <a:p>
            <a:r>
              <a:rPr lang="en-US" sz="2400" b="1" dirty="0" smtClean="0"/>
              <a:t>Safer</a:t>
            </a:r>
            <a:r>
              <a:rPr lang="en-US" sz="2400" b="1" dirty="0"/>
              <a:t>, Healthier Workplace </a:t>
            </a:r>
            <a:endParaRPr lang="en-US" sz="2400" dirty="0"/>
          </a:p>
          <a:p>
            <a:r>
              <a:rPr lang="en-US" sz="2400" b="1" dirty="0" smtClean="0"/>
              <a:t>Increased </a:t>
            </a:r>
            <a:r>
              <a:rPr lang="en-US" sz="2400" b="1" dirty="0"/>
              <a:t>Employee Productivity </a:t>
            </a:r>
            <a:endParaRPr lang="en-US" sz="2400" dirty="0"/>
          </a:p>
          <a:p>
            <a:r>
              <a:rPr lang="en-US" sz="2400" b="1" dirty="0" smtClean="0"/>
              <a:t>Higher </a:t>
            </a:r>
            <a:r>
              <a:rPr lang="en-US" sz="2400" b="1" dirty="0"/>
              <a:t>Customer Satisfaction </a:t>
            </a:r>
            <a:endParaRPr lang="en-US" sz="2400" dirty="0"/>
          </a:p>
          <a:p>
            <a:r>
              <a:rPr lang="en-US" sz="2400" b="1" dirty="0" smtClean="0"/>
              <a:t>Positive </a:t>
            </a:r>
            <a:r>
              <a:rPr lang="en-US" sz="2400" b="1" dirty="0"/>
              <a:t>Public Relations </a:t>
            </a:r>
            <a:endParaRPr lang="en-US" sz="2400" dirty="0"/>
          </a:p>
          <a:p>
            <a:r>
              <a:rPr lang="en-US" sz="2400" b="1" dirty="0" smtClean="0"/>
              <a:t>Green </a:t>
            </a:r>
            <a:r>
              <a:rPr lang="en-US" sz="2400" b="1" dirty="0"/>
              <a:t>Marketing Opportunities </a:t>
            </a:r>
            <a:endParaRPr lang="en-US" sz="2400" dirty="0"/>
          </a:p>
          <a:p>
            <a:r>
              <a:rPr lang="en-US" sz="2400" b="1" dirty="0" smtClean="0"/>
              <a:t>Awards </a:t>
            </a:r>
            <a:r>
              <a:rPr lang="en-US" sz="2400" b="1" dirty="0"/>
              <a:t>and Recognition </a:t>
            </a:r>
            <a:endParaRPr lang="en-US" sz="2400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Operating costs decrease 13.6% for new construction and 8.5% for existing building projects </a:t>
            </a:r>
          </a:p>
          <a:p>
            <a:r>
              <a:rPr lang="en-US" sz="2400" dirty="0"/>
              <a:t>Building value increases 10.9% new construction and 6.8% existing building projects</a:t>
            </a:r>
          </a:p>
          <a:p>
            <a:r>
              <a:rPr lang="en-US" sz="2400" dirty="0"/>
              <a:t>Return on investment improves 9.9% new construction and 19.2% existing building projects</a:t>
            </a:r>
          </a:p>
          <a:p>
            <a:r>
              <a:rPr lang="en-US" sz="2400" dirty="0"/>
              <a:t>Occupancy increases 6.4% new construction and 2.5% existing building projects</a:t>
            </a:r>
          </a:p>
          <a:p>
            <a:r>
              <a:rPr lang="en-US" sz="2400" dirty="0"/>
              <a:t>Rent increases 6.1% new construction and 1% existing building projects</a:t>
            </a:r>
          </a:p>
          <a:p>
            <a:pPr lvl="1"/>
            <a:r>
              <a:rPr lang="en-US" sz="1500" i="1" dirty="0" smtClean="0"/>
              <a:t>McGraw Hill Construction. </a:t>
            </a:r>
            <a:r>
              <a:rPr lang="en-US" sz="1500" i="1" dirty="0"/>
              <a:t>Green Outlook 2011: Green Trends Driving Growth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5322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192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Massachusetts’ Clean Energy Economy  is Large and Growing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667000"/>
            <a:ext cx="3835400" cy="35464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11.2% growth since 2011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4,995 </a:t>
            </a:r>
            <a:r>
              <a:rPr lang="en-US" dirty="0" smtClean="0">
                <a:latin typeface="+mj-lt"/>
              </a:rPr>
              <a:t>clean </a:t>
            </a:r>
            <a:r>
              <a:rPr lang="en-US" dirty="0">
                <a:latin typeface="+mj-lt"/>
              </a:rPr>
              <a:t>energy firms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71,523 </a:t>
            </a:r>
            <a:r>
              <a:rPr lang="en-US" dirty="0" smtClean="0">
                <a:latin typeface="+mj-lt"/>
              </a:rPr>
              <a:t>clean </a:t>
            </a:r>
            <a:r>
              <a:rPr lang="en-US" dirty="0">
                <a:latin typeface="+mj-lt"/>
              </a:rPr>
              <a:t>energy workers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1.7% of all workers in Massachusetts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0724" name="Picture 2" descr="K:\Reports\2012-IndustryReport\CE employers 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3535074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3130"/>
            <a:ext cx="28956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64355"/>
            <a:ext cx="3467100" cy="288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62400"/>
            <a:ext cx="2560320" cy="1700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810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Harrah’s Rincon Casino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580168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Cache Creek Casino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3810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Atlantic City Convention Center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644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Commonwealth Solar Hot Water – financing, rebates, studies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Commonwealth Wind – studies, financing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Organics-to-energy (anaerobic digestion) – financing, studies</a:t>
            </a:r>
          </a:p>
        </p:txBody>
      </p:sp>
    </p:spTree>
    <p:extLst>
      <p:ext uri="{BB962C8B-B14F-4D97-AF65-F5344CB8AC3E}">
        <p14:creationId xmlns:p14="http://schemas.microsoft.com/office/powerpoint/2010/main" val="13280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8575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2192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Combined Heat and Power, District Energy, Community Resilience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728900"/>
            <a:ext cx="3886200" cy="23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1176</TotalTime>
  <Words>238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Massachusetts  Clean Energy Center</vt:lpstr>
      <vt:lpstr>About the Massachusetts  Clean Energy Center</vt:lpstr>
      <vt:lpstr>Programs</vt:lpstr>
      <vt:lpstr>PowerPoint Presentation</vt:lpstr>
      <vt:lpstr>PowerPoint Presentation</vt:lpstr>
      <vt:lpstr>Massachusetts’ Clean Energy Economy  is Large and Growing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 Clean Energy Center</dc:title>
  <dc:creator>Matt Kakley</dc:creator>
  <cp:lastModifiedBy>Galen Nelson</cp:lastModifiedBy>
  <cp:revision>34</cp:revision>
  <cp:lastPrinted>2013-01-24T15:35:21Z</cp:lastPrinted>
  <dcterms:created xsi:type="dcterms:W3CDTF">2012-12-11T20:21:41Z</dcterms:created>
  <dcterms:modified xsi:type="dcterms:W3CDTF">2013-01-24T16:33:27Z</dcterms:modified>
</cp:coreProperties>
</file>