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37" r:id="rId2"/>
    <p:sldId id="312" r:id="rId3"/>
    <p:sldId id="379" r:id="rId4"/>
    <p:sldId id="380" r:id="rId5"/>
    <p:sldId id="381" r:id="rId6"/>
    <p:sldId id="365" r:id="rId7"/>
    <p:sldId id="366" r:id="rId8"/>
    <p:sldId id="367" r:id="rId9"/>
    <p:sldId id="368" r:id="rId10"/>
    <p:sldId id="369" r:id="rId11"/>
    <p:sldId id="313" r:id="rId12"/>
    <p:sldId id="374" r:id="rId13"/>
    <p:sldId id="318" r:id="rId14"/>
    <p:sldId id="314" r:id="rId15"/>
    <p:sldId id="321" r:id="rId16"/>
    <p:sldId id="370" r:id="rId17"/>
    <p:sldId id="373" r:id="rId18"/>
    <p:sldId id="372" r:id="rId19"/>
    <p:sldId id="320" r:id="rId20"/>
    <p:sldId id="376" r:id="rId21"/>
    <p:sldId id="375" r:id="rId22"/>
    <p:sldId id="382" r:id="rId23"/>
    <p:sldId id="377" r:id="rId24"/>
    <p:sldId id="371" r:id="rId25"/>
    <p:sldId id="378" r:id="rId2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T Department" initials="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FFFF99"/>
    <a:srgbClr val="FF0909"/>
    <a:srgbClr val="BBFE7E"/>
    <a:srgbClr val="CC6600"/>
    <a:srgbClr val="FF9900"/>
    <a:srgbClr val="EAEAEA"/>
    <a:srgbClr val="FFFFCC"/>
    <a:srgbClr val="FFCC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41" autoAdjust="0"/>
    <p:restoredTop sz="88825" autoAdjust="0"/>
  </p:normalViewPr>
  <p:slideViewPr>
    <p:cSldViewPr>
      <p:cViewPr varScale="1">
        <p:scale>
          <a:sx n="74" d="100"/>
          <a:sy n="74" d="100"/>
        </p:scale>
        <p:origin x="-672" y="-96"/>
      </p:cViewPr>
      <p:guideLst>
        <p:guide orient="horz" pos="1104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16"/>
    </p:cViewPr>
  </p:sorterViewPr>
  <p:notesViewPr>
    <p:cSldViewPr>
      <p:cViewPr varScale="1">
        <p:scale>
          <a:sx n="68" d="100"/>
          <a:sy n="68" d="100"/>
        </p:scale>
        <p:origin x="-2100" y="-96"/>
      </p:cViewPr>
      <p:guideLst>
        <p:guide orient="horz" pos="2929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3" tIns="46237" rIns="92473" bIns="4623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3" tIns="46237" rIns="92473" bIns="4623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99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748"/>
            <a:ext cx="3037840" cy="46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3" tIns="46237" rIns="92473" bIns="4623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9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748"/>
            <a:ext cx="3037840" cy="46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3" tIns="46237" rIns="92473" bIns="4623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19802E8-335D-441F-8174-D67170252F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9068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73" tIns="46237" rIns="92473" bIns="4623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73" tIns="46237" rIns="92473" bIns="4623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6467"/>
            <a:ext cx="5140960" cy="4182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73" tIns="46237" rIns="92473" bIns="462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341"/>
            <a:ext cx="3037840" cy="46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73" tIns="46237" rIns="92473" bIns="4623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341"/>
            <a:ext cx="3037840" cy="46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73" tIns="46237" rIns="92473" bIns="4623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B748375-EB0F-4C5B-8D97-C65ADC0A2D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60289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D8D5FA-4FFC-4ED1-B8A2-C9AF76D628AD}" type="slidenum">
              <a:rPr lang="en-US"/>
              <a:pPr/>
              <a:t>1</a:t>
            </a:fld>
            <a:endParaRPr lang="en-US"/>
          </a:p>
        </p:txBody>
      </p:sp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DB7DF6-7250-4307-9CB5-ABAE8E5C55A0}" type="slidenum">
              <a:rPr lang="en-US"/>
              <a:pPr/>
              <a:t>10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473243-1809-4EC6-9CC1-9C07F5FD389A}" type="slidenum">
              <a:rPr lang="en-US"/>
              <a:pPr/>
              <a:t>11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95D522-DD47-48DE-A1F3-DFFE390BB916}" type="slidenum">
              <a:rPr lang="en-US"/>
              <a:pPr/>
              <a:t>13</a:t>
            </a:fld>
            <a:endParaRPr 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0A3AF3-ED5D-4275-A078-CA5D559F21BB}" type="slidenum">
              <a:rPr lang="en-US"/>
              <a:pPr/>
              <a:t>14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80000"/>
              </a:lnSpc>
            </a:pPr>
            <a:r>
              <a:rPr lang="en-US" sz="2000" dirty="0" smtClean="0"/>
              <a:t>47 units of mixed-income housing 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114,000 </a:t>
            </a:r>
            <a:r>
              <a:rPr lang="en-US" sz="2000" dirty="0" err="1" smtClean="0"/>
              <a:t>sf</a:t>
            </a:r>
            <a:r>
              <a:rPr lang="en-US" sz="2000" dirty="0" smtClean="0"/>
              <a:t> of office space and services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40,000 </a:t>
            </a:r>
            <a:r>
              <a:rPr lang="en-US" sz="2000" dirty="0" err="1" smtClean="0"/>
              <a:t>sf</a:t>
            </a:r>
            <a:r>
              <a:rPr lang="en-US" sz="2000" dirty="0" smtClean="0"/>
              <a:t> of neighborhood retail 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150 space garage within the buildings 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Parking structure for BART 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Fruitvale Public Market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3D5268-3E88-4DE9-A807-963C9DD4480D}" type="slidenum">
              <a:rPr lang="en-US"/>
              <a:pPr/>
              <a:t>15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DB7DF6-7250-4307-9CB5-ABAE8E5C55A0}" type="slidenum">
              <a:rPr lang="en-US"/>
              <a:pPr/>
              <a:t>16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en-US" sz="2000" dirty="0" smtClean="0"/>
              <a:t>City purchased key properties to assist with parcel assemblage, has ability to use eminent domain if needed</a:t>
            </a:r>
          </a:p>
          <a:p>
            <a:pPr lvl="1">
              <a:lnSpc>
                <a:spcPct val="90000"/>
              </a:lnSpc>
            </a:pP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Community recognized need for increased development to bring new tax revenue to the City</a:t>
            </a:r>
          </a:p>
          <a:p>
            <a:pPr lvl="1">
              <a:lnSpc>
                <a:spcPct val="90000"/>
              </a:lnSpc>
            </a:pP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Developer worked actively with community groups and agreed to mitigation including financial contribution to a future T-Stop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48375-EB0F-4C5B-8D97-C65ADC0A2D1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63372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10E8B5-D125-4B93-87DA-CC55B78B399E}" type="slidenum">
              <a:rPr lang="en-US"/>
              <a:pPr/>
              <a:t>19</a:t>
            </a:fld>
            <a:endParaRPr lang="en-US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DB7DF6-7250-4307-9CB5-ABAE8E5C55A0}" type="slidenum">
              <a:rPr lang="en-US"/>
              <a:pPr/>
              <a:t>20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48375-EB0F-4C5B-8D97-C65ADC0A2D1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1995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DB7DF6-7250-4307-9CB5-ABAE8E5C55A0}" type="slidenum">
              <a:rPr lang="en-US"/>
              <a:pPr/>
              <a:t>2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Regional Perspective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48375-EB0F-4C5B-8D97-C65ADC0A2D1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19958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DB7DF6-7250-4307-9CB5-ABAE8E5C55A0}" type="slidenum">
              <a:rPr lang="en-US"/>
              <a:pPr/>
              <a:t>23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DB7DF6-7250-4307-9CB5-ABAE8E5C55A0}" type="slidenum">
              <a:rPr lang="en-US"/>
              <a:pPr/>
              <a:t>3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City Perspective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DB7DF6-7250-4307-9CB5-ABAE8E5C55A0}" type="slidenum">
              <a:rPr lang="en-US"/>
              <a:pPr/>
              <a:t>4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District </a:t>
            </a:r>
            <a:r>
              <a:rPr lang="en-US" dirty="0" err="1" smtClean="0"/>
              <a:t>Prespective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DB7DF6-7250-4307-9CB5-ABAE8E5C55A0}" type="slidenum">
              <a:rPr lang="en-US"/>
              <a:pPr/>
              <a:t>5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Ford Assembly Plant opened in 1926; closed – 1958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Failed indoor shopping mall – 1999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ASQ District – 145 acres; Assembly Row project – 56.2 acres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In 2000, waterfront IKEA permit issued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In 2003, community members sued to get </a:t>
            </a:r>
            <a:r>
              <a:rPr lang="en-US" u="sng" dirty="0" smtClean="0"/>
              <a:t>more</a:t>
            </a:r>
            <a:r>
              <a:rPr lang="en-US" dirty="0" smtClean="0"/>
              <a:t> and transit-oriented development; settlement in Jan 2007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DB7DF6-7250-4307-9CB5-ABAE8E5C55A0}" type="slidenum">
              <a:rPr lang="en-US"/>
              <a:pPr/>
              <a:t>6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Master planned for:</a:t>
            </a:r>
          </a:p>
          <a:p>
            <a:endParaRPr lang="en-US" dirty="0" smtClean="0"/>
          </a:p>
          <a:p>
            <a:r>
              <a:rPr lang="en-US" dirty="0" smtClean="0"/>
              <a:t>1.75 million square feet of new office space;</a:t>
            </a:r>
          </a:p>
          <a:p>
            <a:endParaRPr lang="en-US" dirty="0" smtClean="0"/>
          </a:p>
          <a:p>
            <a:r>
              <a:rPr lang="en-US" dirty="0" smtClean="0"/>
              <a:t>852,000 square feet of retail (including restaurants, a cinema, and a 340,000 square foot IKEA home furnishings store);</a:t>
            </a:r>
          </a:p>
          <a:p>
            <a:endParaRPr lang="en-US" dirty="0" smtClean="0"/>
          </a:p>
          <a:p>
            <a:r>
              <a:rPr lang="en-US" dirty="0" smtClean="0"/>
              <a:t>up to 200-room hotel; and, </a:t>
            </a:r>
          </a:p>
          <a:p>
            <a:endParaRPr lang="en-US" dirty="0" smtClean="0"/>
          </a:p>
          <a:p>
            <a:r>
              <a:rPr lang="en-US" dirty="0" smtClean="0"/>
              <a:t>2,100 new residential units.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DB7DF6-7250-4307-9CB5-ABAE8E5C55A0}" type="slidenum">
              <a:rPr lang="en-US"/>
              <a:pPr/>
              <a:t>7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Estimated $1.36b investment - infrastructure, open space, public amenities; $50m new MBTA Orange Line Station.</a:t>
            </a:r>
          </a:p>
          <a:p>
            <a:endParaRPr lang="en-US" dirty="0" smtClean="0"/>
          </a:p>
          <a:p>
            <a:r>
              <a:rPr lang="en-US" dirty="0" smtClean="0"/>
              <a:t>Forecasted $24m in annual municipal tax revenue and $16.7m in annual state tax revenue (gross). </a:t>
            </a:r>
          </a:p>
          <a:p>
            <a:endParaRPr lang="en-US" dirty="0" smtClean="0"/>
          </a:p>
          <a:p>
            <a:r>
              <a:rPr lang="en-US" dirty="0" smtClean="0"/>
              <a:t>Estimated 9,700 permanent jobs, 10,300 construction jobs, retain 590 existing jobs.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DB7DF6-7250-4307-9CB5-ABAE8E5C55A0}" type="slidenum">
              <a:rPr lang="en-US"/>
              <a:pPr/>
              <a:t>8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24733">
              <a:defRPr/>
            </a:pPr>
            <a:r>
              <a:rPr lang="en-US" dirty="0" smtClean="0"/>
              <a:t>Construction is underway.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DB7DF6-7250-4307-9CB5-ABAE8E5C55A0}" type="slidenum">
              <a:rPr lang="en-US"/>
              <a:pPr/>
              <a:t>9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SMART GROWTH IN MASSACHUSETTS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SMART GROWTH IN MASSACHUSETTS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"/>
            <a:ext cx="21336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76200"/>
            <a:ext cx="62484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SMART GROWTH IN MASSACHUSETTS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SMART GROWTH IN MASSACHUSETTS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SMART GROWTH IN MASSACHUSETTS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05000"/>
            <a:ext cx="4191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191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SMART GROWTH IN MASSACHUSETTS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SMART GROWTH IN MASSACHUSETTS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SMART GROWTH IN MASSACHUSETTS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SMART GROWTH IN MASSACHUSETTS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SMART GROWTH IN MASSACHUSETTS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SMART GROWTH IN MASSACHUSETTS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6699"/>
            </a:gs>
            <a:gs pos="100000">
              <a:schemeClr val="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066800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100000">
                <a:schemeClr val="tx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76200"/>
            <a:ext cx="845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905000"/>
            <a:ext cx="8534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Subheading</a:t>
            </a:r>
          </a:p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" y="6248400"/>
            <a:ext cx="3886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75000"/>
              </a:lnSpc>
              <a:defRPr sz="2800" b="1">
                <a:solidFill>
                  <a:srgbClr val="EFD195"/>
                </a:solidFill>
                <a:latin typeface="Gill Sans MT Condensed" pitchFamily="34" charset="0"/>
              </a:defRPr>
            </a:lvl1pPr>
          </a:lstStyle>
          <a:p>
            <a:r>
              <a:rPr lang="en-US"/>
              <a:t>SMART GROWTH IN MASSACHUSETTS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FFFF99"/>
          </a:solidFill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FFFF99"/>
          </a:solidFill>
          <a:latin typeface="Trebuchet MS" pitchFamily="34" charset="0"/>
          <a:ea typeface="ＭＳ Ｐゴシック" pitchFamily="28" charset="-128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FFFF99"/>
          </a:solidFill>
          <a:latin typeface="Trebuchet MS" pitchFamily="34" charset="0"/>
          <a:ea typeface="ＭＳ Ｐゴシック" pitchFamily="28" charset="-128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FFFF99"/>
          </a:solidFill>
          <a:latin typeface="Trebuchet MS" pitchFamily="34" charset="0"/>
          <a:ea typeface="ＭＳ Ｐゴシック" pitchFamily="28" charset="-128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FFFF99"/>
          </a:solidFill>
          <a:latin typeface="Trebuchet MS" pitchFamily="34" charset="0"/>
          <a:ea typeface="ＭＳ Ｐゴシック" pitchFamily="28" charset="-128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FFFF99"/>
          </a:solidFill>
          <a:latin typeface="Trebuchet MS" pitchFamily="34" charset="0"/>
          <a:ea typeface="ＭＳ Ｐゴシック" pitchFamily="28" charset="-128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FFFF99"/>
          </a:solidFill>
          <a:latin typeface="Trebuchet MS" pitchFamily="34" charset="0"/>
          <a:ea typeface="ＭＳ Ｐゴシック" pitchFamily="28" charset="-128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FFFF99"/>
          </a:solidFill>
          <a:latin typeface="Trebuchet MS" pitchFamily="34" charset="0"/>
          <a:ea typeface="ＭＳ Ｐゴシック" pitchFamily="28" charset="-128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rgbClr val="FFFF99"/>
          </a:solidFill>
          <a:latin typeface="Trebuchet MS" pitchFamily="34" charset="0"/>
          <a:ea typeface="ＭＳ Ｐゴシック" pitchFamily="28" charset="-128"/>
        </a:defRPr>
      </a:lvl9pPr>
    </p:titleStyle>
    <p:bodyStyle>
      <a:lvl1pPr marL="342900" indent="-342900" algn="l" rtl="0" fontAlgn="base">
        <a:spcBef>
          <a:spcPct val="55000"/>
        </a:spcBef>
        <a:spcAft>
          <a:spcPct val="0"/>
        </a:spcAft>
        <a:buClr>
          <a:srgbClr val="E5B24D"/>
        </a:buClr>
        <a:buChar char="•"/>
        <a:defRPr sz="3200">
          <a:solidFill>
            <a:srgbClr val="B0FE6A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CC6600"/>
        </a:buClr>
        <a:buFont typeface="Arial" charset="0"/>
        <a:buChar char="–"/>
        <a:defRPr sz="2800">
          <a:solidFill>
            <a:srgbClr val="EAEAEA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CCFF99"/>
        </a:buClr>
        <a:buChar char="•"/>
        <a:defRPr sz="2400">
          <a:solidFill>
            <a:srgbClr val="66FFFF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66801"/>
            <a:ext cx="9144000" cy="5791199"/>
          </a:xfrm>
        </p:spPr>
        <p:txBody>
          <a:bodyPr/>
          <a:lstStyle/>
          <a:p>
            <a:pPr algn="ctr"/>
            <a:r>
              <a:rPr lang="en-US" sz="4400" u="dbl" dirty="0" smtClean="0"/>
              <a:t>Balancing on Three Legs</a:t>
            </a:r>
            <a:r>
              <a:rPr lang="en-US" sz="2400" u="dbl" dirty="0">
                <a:solidFill>
                  <a:srgbClr val="00B0F0"/>
                </a:solidFill>
              </a:rPr>
              <a:t/>
            </a:r>
            <a:br>
              <a:rPr lang="en-US" sz="2400" u="dbl" dirty="0">
                <a:solidFill>
                  <a:srgbClr val="00B0F0"/>
                </a:solidFill>
              </a:rPr>
            </a:br>
            <a:r>
              <a:rPr lang="en-US" sz="2400" dirty="0" smtClean="0">
                <a:solidFill>
                  <a:srgbClr val="00B0F0"/>
                </a:solidFill>
              </a:rPr>
              <a:t/>
            </a:r>
            <a:br>
              <a:rPr lang="en-US" sz="2400" dirty="0" smtClean="0">
                <a:solidFill>
                  <a:srgbClr val="00B0F0"/>
                </a:solidFill>
              </a:rPr>
            </a:br>
            <a:r>
              <a:rPr lang="en-US" sz="2400" b="1" dirty="0" smtClean="0">
                <a:solidFill>
                  <a:srgbClr val="00B0F0"/>
                </a:solidFill>
              </a:rPr>
              <a:t>municipality – community - developer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000" dirty="0" smtClean="0"/>
              <a:t>Mo</a:t>
            </a:r>
            <a:r>
              <a:rPr lang="en-US" sz="2000" dirty="0" smtClean="0"/>
              <a:t>nica </a:t>
            </a:r>
            <a:r>
              <a:rPr lang="en-US" sz="2000" dirty="0" smtClean="0"/>
              <a:t>R. </a:t>
            </a:r>
            <a:r>
              <a:rPr lang="en-US" sz="2000" dirty="0" smtClean="0"/>
              <a:t>Lamboy</a:t>
            </a:r>
            <a:br>
              <a:rPr lang="en-US" sz="2000" dirty="0" smtClean="0"/>
            </a:br>
            <a:r>
              <a:rPr lang="en-US" sz="2000" dirty="0" smtClean="0"/>
              <a:t>Senior Associate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1600" dirty="0" smtClean="0"/>
              <a:t>Edward </a:t>
            </a:r>
            <a:r>
              <a:rPr lang="en-US" sz="1600" dirty="0" smtClean="0"/>
              <a:t>J. Collins Jr. Center for Public </a:t>
            </a:r>
            <a:r>
              <a:rPr lang="en-US" sz="1600" dirty="0" smtClean="0"/>
              <a:t>Management</a:t>
            </a:r>
            <a:br>
              <a:rPr lang="en-US" sz="1600" dirty="0" smtClean="0"/>
            </a:br>
            <a:r>
              <a:rPr lang="en-US" sz="1600" dirty="0" smtClean="0"/>
              <a:t>John W. McCormack Graduate School of Policy and Global Studies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University of Massachusetts Boston</a:t>
            </a:r>
            <a:endParaRPr lang="en-US" sz="1600" dirty="0"/>
          </a:p>
        </p:txBody>
      </p:sp>
      <p:sp>
        <p:nvSpPr>
          <p:cNvPr id="49154" name="AutoShape 2" descr="data:image/jpeg;base64,/9j/4AAQSkZJRgABAQAAAQABAAD/2wCEAAkGBhMSERQUEhQWFRUVGBwZFBcVFxUYGRgbHB0ZGhkXGBgYGygfGhokGh4cHy8hJCcpLC0sFh81NTAqNSYrLCkBCQoKDgwOGg8PGiwlHyMuNSwwLy0sLSwsNS8sLS0sLCwuLCwsLCksLCwsLCwsLCwpLCwsLCwsLCwpKSwsLCwsLP/AABEIANUAsAMBIgACEQEDEQH/xAAcAAEAAgMBAQEAAAAAAAAAAAAABgcEBQgDAQL/xABKEAABAwICBgUHCQUHAwUAAAABAAIDBBEFIQYHEjFBURMiYXGBMkJykaGxshQXIzRUYnOS0TVDUoLBJDNTg6LS8BUW4SVjk7Px/8QAGgEAAgMBAQAAAAAAAAAAAAAAAAUBAwQCBv/EADERAAICAQIDBQcFAQEBAAAAAAECAAMRBBIhMUETFEJRgQUiMmFxwdEjUpGhsfBDFf/aAAwDAQACEQMRAD8AvFEREIRERCEREQhEREIRERCEREQhEREIRERCEREQhEREIRERCEREQmFjVeYKeWUAExsc4A7jYXsqv+eyb7PH+d/6KxtLvqNV+C/4SucEw0lSOpLCLNbc9bAKZZPz2TfZ4/zv/RPnsm+zx/nf+irdFs7tV5TB3u790sj57Jvs8f53/onz2TfZ4/zv/RVuiO7VeUO93fuluaO63xNO2OojbE12QeHEgO4bV9wPNWSuWla+rDT7a2aSod1t0Lyd/wD7bjz5HwWTUaUAbkm3S6wsdlhlnIiJdGs/MkgaC5xAAFyTkABvJKq/Fdc5bK5sELXxg2a9znAu7bAZDksDWZp70xNLTu+iabSvHnkeaD/CPaVXaZafSjG5xFGq1hDbazy6yyPnsm+zx/nf+ifPZN9nj/O/9FW6LV3arymTvd37pZHz2TfZ4/zv/RPnsm+zx/nf+irdEd2q8od7u/dLI+eyb7PH+d/6K2on3aDzAK5dC6gpfIb6I9yw6upUxtEY6G57N245nqiIsMYwiIiE1Gl31Gq/Bf8ACVzguj9LvqNV+C/4SucE00PwmJvaPxL9J9RETCLIRTDRPVpPVgSP+hhO5zh1nD7jeXacu9SqevwjCurGwTzjecnuB7Xnqt7h6lna8A7V4n5TUmmYjcxwPnK4oNGKubOKnlcOYYQPWcluIdWOImxEOyd4vIwEeorLxbW3WSkiLYgbw2RtO8XO/oAtJ/3tXXv8qlv6WXq3I/WPkIYoHmf6l2aIy1fQ7FbHsyMyDw5rhIOBNjk7nzUT1o6dGPapICQ8j6Z4y2QfMb2kbzyWVqv01nqzJDUWc5jQ5r7AEi9iHWyv296k2lGikNbEWSNAfb6OQDrMPDPiOYS3hXd+oP4jXjbR+mf55znRF61dK6OR8bsnMcWu7wbFeScxDCIimRCIiIQF1BS+Q30R7ly+F1BS+Q30R7kt13hjb2b4vT7z1RES2NoRERCajS76jVfgv+ErnBdH6XfUar8F/wAJXOCaaH4TE3tH4l+k+qzNCtBI4YvluIWaxo2mRv3AcHPHEng3/wDFgardDRUSfKJheKI9UHc94z8Wt399u1YesfTI1c5ijP0ERs2257hkXnnyHZ3q2xjY3Zr6mU1ItSdq4+g+89tMdZktSTHT3ig3ZZPePvEeSOweKhCItCIqDCzNZY1hyxhEVhasNBeneKqdv0TD9G0/vHDifug+s9yiywVruMmqprW2rJfqv0WNLTGSQWlns4g72tHkt787nv7FLq2rbFG+R5s1jS5x7BmV7KqtbemF/wCxxHdYzkesR/1Pgk6hr7I+dl01X0lcYnWmaaSU5GR7nW5bRJssZETsDE86Tk5hSzQLQY173OeXMgZk5zbXc7g1txbtJ/VafRrR6StnbDHxze7gxvFx/wCZldB4XhsVJA2OMBscbd59Zc48zvJWTU39mNq85u0mm7Q7m5CV7pToLhtDTulf0rnbo2mS2247hkBlxPYqqUk080qNbUlzSeiju2IdnF3e7f3WUbVtCsF988ZTqHRnwgwBAXUFL5DfRHuXL4XUFL5DfRHuWTXeGbfZvi9PvPVERLY2hEREJqNLvqNV+C/4SudqOldLIyNgu57g1veTYLonS76jVfgv+EqjtBZWtxClL93SAZ8yCB7bJlpDitjFOuG6xAf+4y3MfjGH4RIyLLYj2Gnm51ml3eSSVQy6F08wx1RQTxsF3bO00DiWkOt6guelZojlSeuZV7QGGUdMQiKQ6F6HyV82yLtiZYyv5D+EfeP/AJWxmCjJmFELnavOZugGg7q6TbkBFOw9c/xn+Bv9TwV6QQNY0NYA1rRZoGQAG4BeWH0EcEbYomhrGCzQP+ZntWv0p0mjoYDLJmd0bOL3cAOzmeCS22tc3D0j+mldOmT6mavWBpmKGHZYQZ5AejH8I4vPYOHM+KoiSQuJc4kkm5JzJJ3krKxfFpKmZ80pu958AODQOAAWGmlFIqXHWJ9Tebmz06QvWkpHyvbHG0ue82aBvJK8gFdWrTQb5Kzp52/TvHVB/dtPD0jx5buam60VLkzmig3NgcpudCdEm0MAbkZX5yv5n+EfdHDxPFR7W3pT0UIpYz15ReS3mx8v5jl3Aqd4jXsgifLIbNY0ucewf1XOGOYu+qqJJn73m9uQ81o7hksGmQ2vvaM9XYKaxWnX/JgoiJtEkBdQUvkN9Ee5cvhdQUvkN9Ee5Ldd4Y29m+L0+89UREtjaEREQmo0u+o1X4L/AISucmOIIINiMwRwXRul31Gq/Bf8JXOCaaH4TE3tH4l+kuPRHWtDIxsdY7o5QLbZHUf2kjyTz4LD0s0Xwyo2poquGB5zdZ7HMceewDcHu9Sqle9DQvmkbHG3ae82aBxP6K3u4VtynEp70zrsdQZs8E0XfV1XQQOD2g9aUBwaG8XWcAe4cSr8wTBYqSFsMQs1u88XHi5x4krA0P0VZQwCMWL3Zyv/AIndn3RuH/lbqpqWxsc97g1rQS4ncAN5Kwai82HA5RnptOKhuPMzHxfFo6aF00rtljRnzJ4ADiTyXP2lWk0ldOZX5NGUbODG8u/mVsNO9NHV01m3EDD9G3n993afYPFRdbtNp+zG5ucXavU9odq8oRFYGrjV8agtqahv0IN2MP7wjifuD2rRZYK13GZaqmsbas2GrDQK+zV1Dct8DD/9jh7h48laq+AWXnU1LY2Oe82awFzjyAFyklljWtkz0NVS0rgStdcekdmspGHN3Xlty8xvic/AKqVn47izqqolmdve4kDkNzR4CwWAnNNfZoFiDUW9rYWhERXSiAuoKXyG+iPcuXwuoKXyG+iPcluu8MbezfF6feeqIiWxtCIiITUaXfUar8F/wlc4Lo/S76jVfgv+ErnBNND8Jib2j8S/SfVcOqfRHoovlUo+kkH0QPms597vd3qtdEcF+V1kMJ8lzrv9FubvZl4roxjAAABYAWAHAckay3A2DrDQU7j2h6T9KmdZ2nPyh5poHfQsPXcP3jhw9Ee0+ClOtPTH5PF8niNpZR1iN7GbvW7cOy6pdc6Sjxt6SzXaj/zX1/EIgCsvQTVeX7M9Y2zd7ITvdyL+Q+7x4rbZYtYy0XVVNa2FmBq91dmpLZ6gEQDNrTkZf0Z28Vc8cYaAGgAAWAGQA4ABfWMAAAFgMgBuHYvqTW3NacmP6KFpXAhQfW3jPQ0XRg2dO7Z/lGbv6DxU4VLa468vrWR8Iox63Ek+y3qXemTdYJxq32VH58JA0Re1HSOlkZGwXc9wa0dpNgnU88OMlWI6GgYTBWMuH/vRzaXENd2EZDuKh6vLTiJlLgz4uAYyJvabtH9CVRqz6awupJ85q1VYrYAeUBdQUvkN9Ee5cvhdQUvkN9Ee5Ztd4Zr9m+L0+89UREtjaEREQmo0u+o1X4L/AISucF0xjtC6ammiaQHSRuaCd1yCBdVL8zNZ/iQfmf8A7Uw0liIp3GK9dS9jAqMzH1RTNbiFnb3RvDe/I+4FXgqdo9UlfFI2SOWFr2EOaQ5+RH8qtjDXS9G3pwwSed0ZJae0XAI7lXqirNuU5l2iDIuxhic86V175q2d8l9rpHCx4Bp2WjwAXrgehtXVkdFE7Z4vf1WDxO/wuug34fEXbRjYXcy1pPrsvcBWd9wuFEq/+eC2WaQ7RHVpBR2kktNMNziOq30G8+059ymSIsTuznLGMErWsYUQiIuJ3Co/W7RubiBeRlJG0tPd1T7R7VeC1WkOjMFbGGTtvY3a4GzmnjY/03K+i0VvkzNqaTam0c5zerV1VaElhFZO2xt9C07wDvkI4ZZDxPJSLB9V9FTvD9l0rhm3pSHAduyAAfG6/GluE4lVNMUL4YYTkbOftuHIkNyHYPWtdmpFnuKcDzMxU6Q1e+wyegEgutLTBtVKIITeKIm7hue/dccwBkO8qCqffMzWf4kHrf8A7U+Zms/xIPzP/wBq0V20ou0GZrab7GLFZAQuoKXyG+iPcqd+Zms/xIPW/wD2q5IWWaByACyayxXxtM26Gp6924Y5T9oiLBGUIiIhC+XWu0kP9jqPwZPhKpfVrUOOJQAucR1siSfNcr66d6ls8pmtv7N1THOX0l1GNZLiMNqCCQbNzGXnNUf1LSkw1FyT9I3eSfN7VAqzWXzOjdi0V45jMsa6XVG6053DEpAHOHVZkCR5oXpqpxt0deGOcS2ZpZmSesOs3f3EeKu7qez356Zmfvg7XsyOuJd918uqZ1uY259Y2FjiBCyxsSOs7rHd2WWs1a1DjiUALnEdbIknzXIGlPZ789MwOsAt7MDriX0vl19XPGluNPqK2eRrnbO0Q2xNg1vVBy/5mqqKTaSMy7UagUgHGczodFXGprGS+KaBxJLHB7bm52XZH1OH+pS3TDHvkdJJMBdwsGA7tpxsL9g3+C5eoq+ydpcGr7TpNw54G8gd6+tcDuzVC4Lg1Zi8shM9yyxc6RxsL3sGtHdwsAt9guh2K0lYxkT+oc3P2iYS3iHNPHs38ir20yrwLDMzrqmbiEOJbq/LngbyB3rTaZY+aOjkmABeLNYDu2nZAnsG/wAFUGCYJWYvLI4z3LLFzpHO43sGtHDI7rAKuqjepYnAll2o2MEUZJl8tcDuzX1VHgWh2K0lYxkT/o97n7RMJbfMOac9rs39qtxcWIEPA5llVhcHK4hERVS6EREQmt0l+p1P4MnwlUnqy/adP/N8DleuJ0nSwyx7ttjm35bQIXPOHVUuH1jXuZaSF3WY7K/AjuI3FMNL7yOo5xZrPdsRjylz6zP2ZUdzfiao9qT/ALmp/Eb8K0Wmes8VlMYIonMDyC9ziDkDewt28VLtUuCPgpHPkBaZn7TQd+yAACR25nusuShroIbmTOlcW6kMnEASDayf2uf8r3NWrx6ndQ4k/Zy6KUPj9G4e0erJbTWT+1z/AJXuattrowm0sNQBk8GN3e3NvsJ/KtVbY2Keo/Ex2JntGHQ/mR7BITW1VXUPGTYppj2EtIYPC/8ApX51Z/tOn/m+BylegWE7GE1kxGczJAPRY1wH+ouUU1Z/tOn/AJvgcgtkOB0GP6kBNrVk8yc/3Lj00xb5NQzyA2dslrPSd1R77+CqnQPDIZKetMskbHPj6OMPc0G/l3FzzDfapFrpxazYKcHeTI/uHVb7bnwWnwvVBNNDHL0zGdI0O2S1xIBFwCb8lRSFSrLHGT/k03lnvwozgf7NVq0xXoMQiubNlvG7+byf9QCuPS7AfllJJCDZxsWE7g5puL9nDxVEY9g0lDVGIuu6Mtc1zQQDucCPH3K5ca0ukZhzKuCLpC9rSeUdxm5wGZAOWSnUqS6unWRpGAR636f8ZTVRQVdDIbtlhePObtC/c4ZEKQYDrWq4Xt6Z3Tx+cHAbdubXDj33W9wXXEzog2sic9w3vYGkO7S0kWPcoPpBVtrawupYNgSEBsbQLuPOzcgT2K8AvwsX1mYkVgNU/pLs0lwpuI0BZG4fSNa+Jx3Xyc2/Yd3iqOnoauhkN2ywPGW03abfucMiFcOLV02G4ZH0cfSvjY1jjvazLN5AzLQf6KOYLriZ0QbWROc8CxcwNId2lpIse5ZqC6qdoyMzXqRW7DcdrYmhwDWtVwvb07unj84OA2wObXDj33V10tS2RjXsN2vaHNPMEXC55x6qbW1hNLBsdIQGRtAuTuvYZAnfkr8wKgMFNDETcxxtae8AX9q51aKACBgmd6J3JZScgdZnoiLDGMIiIhC1uLaN01Tbp4WSEbiR1u7aFj7V6Y5XmCmmlaATGxzgDuJAvY2VYQa4ax5symjed9miQnvsCr6qnf3kme66tPdfrJ/Q6C0MLg5lOzaG4uu63dtE2W+VU0muWVsmzU0wa3ztkuDh27Lt/sVmNxKPoem2h0Wxt7R3bNr39SLa7Fxv/MKbKmB2fiYldotSzSdLLAx8mXWIzy3epZWJ4TDUMDJ42yNBuA4XF+arXEtcEz5CyigDhwLw5znduw3cFn6L62ellENXGInOOyHtuG7W6zmuzbnle67NFoGfL5ysamgnb5/LhJ5FhkTYehaxoi2S3YA6uyd4t4rBodEaOF4kip42Pb5LmjMXy9yysaxiOlhfNKbNYOG8ncAO0lVo7WvXTOcaalBY3f1ZJCB94tsAVxXXY4JXlO7baqyA3P6SxMS0Wpah+3NAyR1rXcLmw3BbNjA0AAWAFgBwAUQ0F09dXF8ckJY9guXNuWcrEnyXdhWhx/WlVQVM0TadjmxvLQ4iTMDibZKexsZtnlDt6lXf5/KTvEtF6WoftzQMkda204Z2G4LMocPjhjEcTAxgvZo3C+ZVTs1z1R3U8R7ukP8AVTnQbSqStgkkmY2Msfs5bQFtkG52u9TZTYi+9y+siq+p293n9JkVugdBK4ufTR3O8tuz4SFmYTozS02cELGE+cBd35jc+1QPHNb7ulMdFEJBewe4OO2fusbnZfcC1vO6UR1sQjubF7dobJ+8x2dl0abivH+MzgX6cNwx9cfeWaQtDWaB0Eri59NHc7y27PhIWRpRjLqajlnjDXFgBaDexuQOHYVE9DNaRqp+hqGMjLx9GWk2Lv4TfmN3cqkSzaXXpLbLKtwR+smGE6NU1NnBCxhPEC7vzG59q2ahGsDTyWgkibHGx4e0uO3tZWNsrFTSB+01p5gH1hcurYDN1naMmSi9J+0RFXLYRERCajS/6jVfgv8AhKo/Q3Sk0EzpRH0m0wsttbO8g3vY8leGl/1Gq/Bf8JVLaBaRxUVQ+SZrntdGWgNDSb3ab9YjkmGmGa24ZivWHFyHOPnPuMYx/wBVrGF5ipgQGbTybAAk3Jtmc+xWJrDiFNg4ijN2jo47828/G3tVcab6QQ1tQ18ERjGyGm4aHPNzmQ3vsrMl0alnwRlO+/TCNpaHb9pp2mtPI26qstwuwngM8pXTlu0A4nHOaPUlSNtUyW6wLGg8h1ifWbepR3WxTNZiLi0W22Ncbc8xfvyX3QPS7/psszJ437L7BwAG01zb2yNuZHqWLik8mL4iTCwjbs1oOewwZbTiMhxK7CsLi55YlbOradax8WeUsbSfD5a3Bo9i7pNiOS3FxAG0B25kqttGdOqnDw6NjWlpddzJGm4O45ixG5W3pPiz8OommGIybAawHzWACwe+2dsuHsUPOsbD6iL+2Um1LbrWYxwJ5tfcOb/RUUklCNuVzNF4AcHfhgJv9B9YEFW90XRCCZ13WFtmQ8SDYHatz5KTY+3+y1H4UnwlU1q1wx02IskjaRHE5z3HfsixDWk8TmB4FXNj/wBVqPwpPhKqvRUsAWX6axrKiWlP6nx/6h/lO97VZ2n9SY8OqS3Ilmzl94hp9hVZan/2h/lO97VbukOFfKaWaG9ukYQDyO9p9dl3qSBcCflK9ICdOQPnKt1L0rXVUzyLlkY2ezadYkeAt4r5rnpWtq4ngWL4ut27LiAT4G3gtTojjrsKrHieN1iCyRo8oZ3DhfI5jxBTSzG34rWsEEbtwZG022jmSXOtkMz4ALTtbt9/TEx717v2fizyk2qqkyaN7Tjc9E0fleGj2BVSKGRsTagAhm2Whw4PaA7wNjcdxVzaUYWKbA5IQb9HE1pPM7Tbn13Wn1a4NHVYVPDIOq+V2fFp2WWcO0HNVVWhEZum6XXUmx1Trt/uQjS3Sj5aymc7+9jjcyXkTfJw7xn33V+0n92z0R7gubsbweSlnfDIOsw7+DhwcOwhdI0n92z0R7guNWAFXby4yzQliz7ufCeyIiwRnCIiIT8TwNe0teA5rhZwIuCDvBHJav8A7QovssH/AMbf0W3RSGI5GclQeYmupNHaaJ21HBEx3AtjaCO42WxREEk85IAHKa3E9G6aoN5oI5Dzc0X9e9e2HYRDTjZhiZGDv2GgX77b1mIp3HGMyNq5zjjPhF960tRoVQvdtOpoiePVA9y3aKAxHIwKhuYnhR0McTQyJjWNHmsAaPUF6yRhwLXAEEWIO4g7wV+kUZk46TX0OAU0LtqKCON1rbTGNabcrgLYIikknnAADlMDEsCp6i3TwxyW3FzQSO47wmGYFT09+ghZHfeWtAJ7zvKz0U7jjGZG1c5xxnlVUrJWFkjQ9jt7XAEHvBXnQ4dFC3ZhjbG0m5DGhovzsOKyUUZPKTgZzMGuwKnncHTQxyOAsC9jXG3K5G5ZrRbIL6iMmGAOMIiKJMIiIhCIiIQiIiEIiIhCIiIQiIiEIiIhCIiIQiIiEIiIhCIiIT//2Q=="/>
          <p:cNvSpPr>
            <a:spLocks noChangeAspect="1" noChangeArrowheads="1"/>
          </p:cNvSpPr>
          <p:nvPr/>
        </p:nvSpPr>
        <p:spPr bwMode="auto">
          <a:xfrm>
            <a:off x="155575" y="-966788"/>
            <a:ext cx="1676400" cy="2028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6" name="AutoShape 4" descr="data:image/jpeg;base64,/9j/4AAQSkZJRgABAQAAAQABAAD/2wCEAAkGBhMSERQUEhQWFRUVGBwZFBcVFxUYGRgbHB0ZGhkXGBgYGygfGhokGh4cHy8hJCcpLC0sFh81NTAqNSYrLCkBCQoKDgwOGg8PGiwlHyMuNSwwLy0sLSwsNS8sLS0sLCwuLCwsLCksLCwsLCwsLCwpLCwsLCwsLCwpKSwsLCwsLP/AABEIANUAsAMBIgACEQEDEQH/xAAcAAEAAgMBAQEAAAAAAAAAAAAABgcEBQgDAQL/xABKEAABAwICBgUHCQUHAwUAAAABAAIDBBEFIQYHEjFBURMiYXGBMkJykaGxshQXIzRUYnOS0TVDUoLBJDNTg6LS8BUW4SVjk7Px/8QAGgEAAgMBAQAAAAAAAAAAAAAAAAUBAwQCBv/EADERAAICAQIDBQcFAQEBAAAAAAECAAMRBBIhMUETFEJRgQUiMmFxwdEjUpGhsfBDFf/aAAwDAQACEQMRAD8AvFEREIRERCEREQhEREIRERCEREQhEREIRERCEREQhEREIRERCEREQmFjVeYKeWUAExsc4A7jYXsqv+eyb7PH+d/6KxtLvqNV+C/4SucEw0lSOpLCLNbc9bAKZZPz2TfZ4/zv/RPnsm+zx/nf+irdFs7tV5TB3u790sj57Jvs8f53/onz2TfZ4/zv/RVuiO7VeUO93fuluaO63xNO2OojbE12QeHEgO4bV9wPNWSuWla+rDT7a2aSod1t0Lyd/wD7bjz5HwWTUaUAbkm3S6wsdlhlnIiJdGs/MkgaC5xAAFyTkABvJKq/Fdc5bK5sELXxg2a9znAu7bAZDksDWZp70xNLTu+iabSvHnkeaD/CPaVXaZafSjG5xFGq1hDbazy6yyPnsm+zx/nf+ifPZN9nj/O/9FW6LV3arymTvd37pZHz2TfZ4/zv/RPnsm+zx/nf+irdEd2q8od7u/dLI+eyb7PH+d/6K2on3aDzAK5dC6gpfIb6I9yw6upUxtEY6G57N245nqiIsMYwiIiE1Gl31Gq/Bf8ACVzguj9LvqNV+C/4SucE00PwmJvaPxL9J9RETCLIRTDRPVpPVgSP+hhO5zh1nD7jeXacu9SqevwjCurGwTzjecnuB7Xnqt7h6lna8A7V4n5TUmmYjcxwPnK4oNGKubOKnlcOYYQPWcluIdWOImxEOyd4vIwEeorLxbW3WSkiLYgbw2RtO8XO/oAtJ/3tXXv8qlv6WXq3I/WPkIYoHmf6l2aIy1fQ7FbHsyMyDw5rhIOBNjk7nzUT1o6dGPapICQ8j6Z4y2QfMb2kbzyWVqv01nqzJDUWc5jQ5r7AEi9iHWyv296k2lGikNbEWSNAfb6OQDrMPDPiOYS3hXd+oP4jXjbR+mf55znRF61dK6OR8bsnMcWu7wbFeScxDCIimRCIiIQF1BS+Q30R7ly+F1BS+Q30R7kt13hjb2b4vT7z1RES2NoRERCajS76jVfgv+ErnBdH6XfUar8F/wAJXOCaaH4TE3tH4l+k+qzNCtBI4YvluIWaxo2mRv3AcHPHEng3/wDFgardDRUSfKJheKI9UHc94z8Wt399u1YesfTI1c5ijP0ERs2257hkXnnyHZ3q2xjY3Zr6mU1ItSdq4+g+89tMdZktSTHT3ig3ZZPePvEeSOweKhCItCIqDCzNZY1hyxhEVhasNBeneKqdv0TD9G0/vHDifug+s9yiywVruMmqprW2rJfqv0WNLTGSQWlns4g72tHkt787nv7FLq2rbFG+R5s1jS5x7BmV7KqtbemF/wCxxHdYzkesR/1Pgk6hr7I+dl01X0lcYnWmaaSU5GR7nW5bRJssZETsDE86Tk5hSzQLQY173OeXMgZk5zbXc7g1txbtJ/VafRrR6StnbDHxze7gxvFx/wCZldB4XhsVJA2OMBscbd59Zc48zvJWTU39mNq85u0mm7Q7m5CV7pToLhtDTulf0rnbo2mS2247hkBlxPYqqUk080qNbUlzSeiju2IdnF3e7f3WUbVtCsF988ZTqHRnwgwBAXUFL5DfRHuXL4XUFL5DfRHuWTXeGbfZvi9PvPVERLY2hEREJqNLvqNV+C/4SudqOldLIyNgu57g1veTYLonS76jVfgv+EqjtBZWtxClL93SAZ8yCB7bJlpDitjFOuG6xAf+4y3MfjGH4RIyLLYj2Gnm51ml3eSSVQy6F08wx1RQTxsF3bO00DiWkOt6guelZojlSeuZV7QGGUdMQiKQ6F6HyV82yLtiZYyv5D+EfeP/AJWxmCjJmFELnavOZugGg7q6TbkBFOw9c/xn+Bv9TwV6QQNY0NYA1rRZoGQAG4BeWH0EcEbYomhrGCzQP+ZntWv0p0mjoYDLJmd0bOL3cAOzmeCS22tc3D0j+mldOmT6mavWBpmKGHZYQZ5AejH8I4vPYOHM+KoiSQuJc4kkm5JzJJ3krKxfFpKmZ80pu958AODQOAAWGmlFIqXHWJ9Tebmz06QvWkpHyvbHG0ue82aBvJK8gFdWrTQb5Kzp52/TvHVB/dtPD0jx5buam60VLkzmig3NgcpudCdEm0MAbkZX5yv5n+EfdHDxPFR7W3pT0UIpYz15ReS3mx8v5jl3Aqd4jXsgifLIbNY0ucewf1XOGOYu+qqJJn73m9uQ81o7hksGmQ2vvaM9XYKaxWnX/JgoiJtEkBdQUvkN9Ee5cvhdQUvkN9Ee5Ldd4Y29m+L0+89UREtjaEREQmo0u+o1X4L/AISucmOIIINiMwRwXRul31Gq/Bf8JXOCaaH4TE3tH4l+kuPRHWtDIxsdY7o5QLbZHUf2kjyTz4LD0s0Xwyo2poquGB5zdZ7HMceewDcHu9Sqle9DQvmkbHG3ae82aBxP6K3u4VtynEp70zrsdQZs8E0XfV1XQQOD2g9aUBwaG8XWcAe4cSr8wTBYqSFsMQs1u88XHi5x4krA0P0VZQwCMWL3Zyv/AIndn3RuH/lbqpqWxsc97g1rQS4ncAN5Kwai82HA5RnptOKhuPMzHxfFo6aF00rtljRnzJ4ADiTyXP2lWk0ldOZX5NGUbODG8u/mVsNO9NHV01m3EDD9G3n993afYPFRdbtNp+zG5ucXavU9odq8oRFYGrjV8agtqahv0IN2MP7wjifuD2rRZYK13GZaqmsbas2GrDQK+zV1Dct8DD/9jh7h48laq+AWXnU1LY2Oe82awFzjyAFyklljWtkz0NVS0rgStdcekdmspGHN3Xlty8xvic/AKqVn47izqqolmdve4kDkNzR4CwWAnNNfZoFiDUW9rYWhERXSiAuoKXyG+iPcuXwuoKXyG+iPcluu8MbezfF6feeqIiWxtCIiITUaXfUar8F/wlc4Lo/S76jVfgv+ErnBNND8Jib2j8S/SfVcOqfRHoovlUo+kkH0QPms597vd3qtdEcF+V1kMJ8lzrv9FubvZl4roxjAAABYAWAHAckay3A2DrDQU7j2h6T9KmdZ2nPyh5poHfQsPXcP3jhw9Ee0+ClOtPTH5PF8niNpZR1iN7GbvW7cOy6pdc6Sjxt6SzXaj/zX1/EIgCsvQTVeX7M9Y2zd7ITvdyL+Q+7x4rbZYtYy0XVVNa2FmBq91dmpLZ6gEQDNrTkZf0Z28Vc8cYaAGgAAWAGQA4ABfWMAAAFgMgBuHYvqTW3NacmP6KFpXAhQfW3jPQ0XRg2dO7Z/lGbv6DxU4VLa468vrWR8Iox63Ek+y3qXemTdYJxq32VH58JA0Re1HSOlkZGwXc9wa0dpNgnU88OMlWI6GgYTBWMuH/vRzaXENd2EZDuKh6vLTiJlLgz4uAYyJvabtH9CVRqz6awupJ85q1VYrYAeUBdQUvkN9Ee5cvhdQUvkN9Ee5Ztd4Zr9m+L0+89UREtjaEREQmo0u+o1X4L/AISucF0xjtC6ammiaQHSRuaCd1yCBdVL8zNZ/iQfmf8A7Uw0liIp3GK9dS9jAqMzH1RTNbiFnb3RvDe/I+4FXgqdo9UlfFI2SOWFr2EOaQ5+RH8qtjDXS9G3pwwSed0ZJae0XAI7lXqirNuU5l2iDIuxhic86V175q2d8l9rpHCx4Bp2WjwAXrgehtXVkdFE7Z4vf1WDxO/wuug34fEXbRjYXcy1pPrsvcBWd9wuFEq/+eC2WaQ7RHVpBR2kktNMNziOq30G8+059ymSIsTuznLGMErWsYUQiIuJ3Co/W7RubiBeRlJG0tPd1T7R7VeC1WkOjMFbGGTtvY3a4GzmnjY/03K+i0VvkzNqaTam0c5zerV1VaElhFZO2xt9C07wDvkI4ZZDxPJSLB9V9FTvD9l0rhm3pSHAduyAAfG6/GluE4lVNMUL4YYTkbOftuHIkNyHYPWtdmpFnuKcDzMxU6Q1e+wyegEgutLTBtVKIITeKIm7hue/dccwBkO8qCqffMzWf4kHrf8A7U+Zms/xIPzP/wBq0V20ou0GZrab7GLFZAQuoKXyG+iPcqd+Zms/xIPW/wD2q5IWWaByACyayxXxtM26Gp6924Y5T9oiLBGUIiIhC+XWu0kP9jqPwZPhKpfVrUOOJQAucR1siSfNcr66d6ls8pmtv7N1THOX0l1GNZLiMNqCCQbNzGXnNUf1LSkw1FyT9I3eSfN7VAqzWXzOjdi0V45jMsa6XVG6053DEpAHOHVZkCR5oXpqpxt0deGOcS2ZpZmSesOs3f3EeKu7qez356Zmfvg7XsyOuJd918uqZ1uY259Y2FjiBCyxsSOs7rHd2WWs1a1DjiUALnEdbIknzXIGlPZ789MwOsAt7MDriX0vl19XPGluNPqK2eRrnbO0Q2xNg1vVBy/5mqqKTaSMy7UagUgHGczodFXGprGS+KaBxJLHB7bm52XZH1OH+pS3TDHvkdJJMBdwsGA7tpxsL9g3+C5eoq+ydpcGr7TpNw54G8gd6+tcDuzVC4Lg1Zi8shM9yyxc6RxsL3sGtHdwsAt9guh2K0lYxkT+oc3P2iYS3iHNPHs38ir20yrwLDMzrqmbiEOJbq/LngbyB3rTaZY+aOjkmABeLNYDu2nZAnsG/wAFUGCYJWYvLI4z3LLFzpHO43sGtHDI7rAKuqjepYnAll2o2MEUZJl8tcDuzX1VHgWh2K0lYxkT/o97n7RMJbfMOac9rs39qtxcWIEPA5llVhcHK4hERVS6EREQmt0l+p1P4MnwlUnqy/adP/N8DleuJ0nSwyx7ttjm35bQIXPOHVUuH1jXuZaSF3WY7K/AjuI3FMNL7yOo5xZrPdsRjylz6zP2ZUdzfiao9qT/ALmp/Eb8K0Wmes8VlMYIonMDyC9ziDkDewt28VLtUuCPgpHPkBaZn7TQd+yAACR25nusuShroIbmTOlcW6kMnEASDayf2uf8r3NWrx6ndQ4k/Zy6KUPj9G4e0erJbTWT+1z/AJXuattrowm0sNQBk8GN3e3NvsJ/KtVbY2Keo/Ex2JntGHQ/mR7BITW1VXUPGTYppj2EtIYPC/8ApX51Z/tOn/m+BylegWE7GE1kxGczJAPRY1wH+ouUU1Z/tOn/AJvgcgtkOB0GP6kBNrVk8yc/3Lj00xb5NQzyA2dslrPSd1R77+CqnQPDIZKetMskbHPj6OMPc0G/l3FzzDfapFrpxazYKcHeTI/uHVb7bnwWnwvVBNNDHL0zGdI0O2S1xIBFwCb8lRSFSrLHGT/k03lnvwozgf7NVq0xXoMQiubNlvG7+byf9QCuPS7AfllJJCDZxsWE7g5puL9nDxVEY9g0lDVGIuu6Mtc1zQQDucCPH3K5ca0ukZhzKuCLpC9rSeUdxm5wGZAOWSnUqS6unWRpGAR636f8ZTVRQVdDIbtlhePObtC/c4ZEKQYDrWq4Xt6Z3Tx+cHAbdubXDj33W9wXXEzog2sic9w3vYGkO7S0kWPcoPpBVtrawupYNgSEBsbQLuPOzcgT2K8AvwsX1mYkVgNU/pLs0lwpuI0BZG4fSNa+Jx3Xyc2/Yd3iqOnoauhkN2ywPGW03abfucMiFcOLV02G4ZH0cfSvjY1jjvazLN5AzLQf6KOYLriZ0QbWROc8CxcwNId2lpIse5ZqC6qdoyMzXqRW7DcdrYmhwDWtVwvb07unj84OA2wObXDj33V10tS2RjXsN2vaHNPMEXC55x6qbW1hNLBsdIQGRtAuTuvYZAnfkr8wKgMFNDETcxxtae8AX9q51aKACBgmd6J3JZScgdZnoiLDGMIiIhC1uLaN01Tbp4WSEbiR1u7aFj7V6Y5XmCmmlaATGxzgDuJAvY2VYQa4ax5symjed9miQnvsCr6qnf3kme66tPdfrJ/Q6C0MLg5lOzaG4uu63dtE2W+VU0muWVsmzU0wa3ztkuDh27Lt/sVmNxKPoem2h0Wxt7R3bNr39SLa7Fxv/MKbKmB2fiYldotSzSdLLAx8mXWIzy3epZWJ4TDUMDJ42yNBuA4XF+arXEtcEz5CyigDhwLw5znduw3cFn6L62ellENXGInOOyHtuG7W6zmuzbnle67NFoGfL5ysamgnb5/LhJ5FhkTYehaxoi2S3YA6uyd4t4rBodEaOF4kip42Pb5LmjMXy9yysaxiOlhfNKbNYOG8ncAO0lVo7WvXTOcaalBY3f1ZJCB94tsAVxXXY4JXlO7baqyA3P6SxMS0Wpah+3NAyR1rXcLmw3BbNjA0AAWAFgBwAUQ0F09dXF8ckJY9guXNuWcrEnyXdhWhx/WlVQVM0TadjmxvLQ4iTMDibZKexsZtnlDt6lXf5/KTvEtF6WoftzQMkda204Z2G4LMocPjhjEcTAxgvZo3C+ZVTs1z1R3U8R7ukP8AVTnQbSqStgkkmY2Msfs5bQFtkG52u9TZTYi+9y+siq+p293n9JkVugdBK4ufTR3O8tuz4SFmYTozS02cELGE+cBd35jc+1QPHNb7ulMdFEJBewe4OO2fusbnZfcC1vO6UR1sQjubF7dobJ+8x2dl0abivH+MzgX6cNwx9cfeWaQtDWaB0Eri59NHc7y27PhIWRpRjLqajlnjDXFgBaDexuQOHYVE9DNaRqp+hqGMjLx9GWk2Lv4TfmN3cqkSzaXXpLbLKtwR+smGE6NU1NnBCxhPEC7vzG59q2ahGsDTyWgkibHGx4e0uO3tZWNsrFTSB+01p5gH1hcurYDN1naMmSi9J+0RFXLYRERCajS/6jVfgv8AhKo/Q3Sk0EzpRH0m0wsttbO8g3vY8leGl/1Gq/Bf8JVLaBaRxUVQ+SZrntdGWgNDSb3ab9YjkmGmGa24ZivWHFyHOPnPuMYx/wBVrGF5ipgQGbTybAAk3Jtmc+xWJrDiFNg4ijN2jo47828/G3tVcab6QQ1tQ18ERjGyGm4aHPNzmQ3vsrMl0alnwRlO+/TCNpaHb9pp2mtPI26qstwuwngM8pXTlu0A4nHOaPUlSNtUyW6wLGg8h1ifWbepR3WxTNZiLi0W22Ncbc8xfvyX3QPS7/psszJ437L7BwAG01zb2yNuZHqWLik8mL4iTCwjbs1oOewwZbTiMhxK7CsLi55YlbOradax8WeUsbSfD5a3Bo9i7pNiOS3FxAG0B25kqttGdOqnDw6NjWlpddzJGm4O45ixG5W3pPiz8OommGIybAawHzWACwe+2dsuHsUPOsbD6iL+2Um1LbrWYxwJ5tfcOb/RUUklCNuVzNF4AcHfhgJv9B9YEFW90XRCCZ13WFtmQ8SDYHatz5KTY+3+y1H4UnwlU1q1wx02IskjaRHE5z3HfsixDWk8TmB4FXNj/wBVqPwpPhKqvRUsAWX6axrKiWlP6nx/6h/lO97VZ2n9SY8OqS3Ilmzl94hp9hVZan/2h/lO97VbukOFfKaWaG9ukYQDyO9p9dl3qSBcCflK9ICdOQPnKt1L0rXVUzyLlkY2ezadYkeAt4r5rnpWtq4ngWL4ut27LiAT4G3gtTojjrsKrHieN1iCyRo8oZ3DhfI5jxBTSzG34rWsEEbtwZG022jmSXOtkMz4ALTtbt9/TEx717v2fizyk2qqkyaN7Tjc9E0fleGj2BVSKGRsTagAhm2Whw4PaA7wNjcdxVzaUYWKbA5IQb9HE1pPM7Tbn13Wn1a4NHVYVPDIOq+V2fFp2WWcO0HNVVWhEZum6XXUmx1Trt/uQjS3Sj5aymc7+9jjcyXkTfJw7xn33V+0n92z0R7gubsbweSlnfDIOsw7+DhwcOwhdI0n92z0R7guNWAFXby4yzQliz7ufCeyIiwRnCIiIT8TwNe0teA5rhZwIuCDvBHJav8A7QovssH/AMbf0W3RSGI5GclQeYmupNHaaJ21HBEx3AtjaCO42WxREEk85IAHKa3E9G6aoN5oI5Dzc0X9e9e2HYRDTjZhiZGDv2GgX77b1mIp3HGMyNq5zjjPhF960tRoVQvdtOpoiePVA9y3aKAxHIwKhuYnhR0McTQyJjWNHmsAaPUF6yRhwLXAEEWIO4g7wV+kUZk46TX0OAU0LtqKCON1rbTGNabcrgLYIikknnAADlMDEsCp6i3TwxyW3FzQSO47wmGYFT09+ghZHfeWtAJ7zvKz0U7jjGZG1c5xxnlVUrJWFkjQ9jt7XAEHvBXnQ4dFC3ZhjbG0m5DGhovzsOKyUUZPKTgZzMGuwKnncHTQxyOAsC9jXG3K5G5ZrRbIL6iMmGAOMIiKJMIiIhCIiIQiIiEIiIhCIiIQiIiEIiIhCIiIQiIiEIiIhCIiIT//2Q=="/>
          <p:cNvSpPr>
            <a:spLocks noChangeAspect="1" noChangeArrowheads="1"/>
          </p:cNvSpPr>
          <p:nvPr/>
        </p:nvSpPr>
        <p:spPr bwMode="auto">
          <a:xfrm>
            <a:off x="155575" y="-966788"/>
            <a:ext cx="1676400" cy="2028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8" name="AutoShape 6" descr="data:image/jpeg;base64,/9j/4AAQSkZJRgABAQAAAQABAAD/2wCEAAkGBhMSERQUEhQWFRUVGBwZFBcVFxUYGRgbHB0ZGhkXGBgYGygfGhokGh4cHy8hJCcpLC0sFh81NTAqNSYrLCkBCQoKDgwOGg8PGiwlHyMuNSwwLy0sLSwsNS8sLS0sLCwuLCwsLCksLCwsLCwsLCwpLCwsLCwsLCwpKSwsLCwsLP/AABEIANUAsAMBIgACEQEDEQH/xAAcAAEAAgMBAQEAAAAAAAAAAAAABgcEBQgDAQL/xABKEAABAwICBgUHCQUHAwUAAAABAAIDBBEFIQYHEjFBURMiYXGBMkJykaGxshQXIzRUYnOS0TVDUoLBJDNTg6LS8BUW4SVjk7Px/8QAGgEAAgMBAQAAAAAAAAAAAAAAAAUBAwQCBv/EADERAAICAQIDBQcFAQEBAAAAAAECAAMRBBIhMUETFEJRgQUiMmFxwdEjUpGhsfBDFf/aAAwDAQACEQMRAD8AvFEREIRERCEREQhEREIRERCEREQhEREIRERCEREQhEREIRERCEREQmFjVeYKeWUAExsc4A7jYXsqv+eyb7PH+d/6KxtLvqNV+C/4SucEw0lSOpLCLNbc9bAKZZPz2TfZ4/zv/RPnsm+zx/nf+irdFs7tV5TB3u790sj57Jvs8f53/onz2TfZ4/zv/RVuiO7VeUO93fuluaO63xNO2OojbE12QeHEgO4bV9wPNWSuWla+rDT7a2aSod1t0Lyd/wD7bjz5HwWTUaUAbkm3S6wsdlhlnIiJdGs/MkgaC5xAAFyTkABvJKq/Fdc5bK5sELXxg2a9znAu7bAZDksDWZp70xNLTu+iabSvHnkeaD/CPaVXaZafSjG5xFGq1hDbazy6yyPnsm+zx/nf+ifPZN9nj/O/9FW6LV3arymTvd37pZHz2TfZ4/zv/RPnsm+zx/nf+irdEd2q8od7u/dLI+eyb7PH+d/6K2on3aDzAK5dC6gpfIb6I9yw6upUxtEY6G57N245nqiIsMYwiIiE1Gl31Gq/Bf8ACVzguj9LvqNV+C/4SucE00PwmJvaPxL9J9RETCLIRTDRPVpPVgSP+hhO5zh1nD7jeXacu9SqevwjCurGwTzjecnuB7Xnqt7h6lna8A7V4n5TUmmYjcxwPnK4oNGKubOKnlcOYYQPWcluIdWOImxEOyd4vIwEeorLxbW3WSkiLYgbw2RtO8XO/oAtJ/3tXXv8qlv6WXq3I/WPkIYoHmf6l2aIy1fQ7FbHsyMyDw5rhIOBNjk7nzUT1o6dGPapICQ8j6Z4y2QfMb2kbzyWVqv01nqzJDUWc5jQ5r7AEi9iHWyv296k2lGikNbEWSNAfb6OQDrMPDPiOYS3hXd+oP4jXjbR+mf55znRF61dK6OR8bsnMcWu7wbFeScxDCIimRCIiIQF1BS+Q30R7ly+F1BS+Q30R7kt13hjb2b4vT7z1RES2NoRERCajS76jVfgv+ErnBdH6XfUar8F/wAJXOCaaH4TE3tH4l+k+qzNCtBI4YvluIWaxo2mRv3AcHPHEng3/wDFgardDRUSfKJheKI9UHc94z8Wt399u1YesfTI1c5ijP0ERs2257hkXnnyHZ3q2xjY3Zr6mU1ItSdq4+g+89tMdZktSTHT3ig3ZZPePvEeSOweKhCItCIqDCzNZY1hyxhEVhasNBeneKqdv0TD9G0/vHDifug+s9yiywVruMmqprW2rJfqv0WNLTGSQWlns4g72tHkt787nv7FLq2rbFG+R5s1jS5x7BmV7KqtbemF/wCxxHdYzkesR/1Pgk6hr7I+dl01X0lcYnWmaaSU5GR7nW5bRJssZETsDE86Tk5hSzQLQY173OeXMgZk5zbXc7g1txbtJ/VafRrR6StnbDHxze7gxvFx/wCZldB4XhsVJA2OMBscbd59Zc48zvJWTU39mNq85u0mm7Q7m5CV7pToLhtDTulf0rnbo2mS2247hkBlxPYqqUk080qNbUlzSeiju2IdnF3e7f3WUbVtCsF988ZTqHRnwgwBAXUFL5DfRHuXL4XUFL5DfRHuWTXeGbfZvi9PvPVERLY2hEREJqNLvqNV+C/4SudqOldLIyNgu57g1veTYLonS76jVfgv+EqjtBZWtxClL93SAZ8yCB7bJlpDitjFOuG6xAf+4y3MfjGH4RIyLLYj2Gnm51ml3eSSVQy6F08wx1RQTxsF3bO00DiWkOt6guelZojlSeuZV7QGGUdMQiKQ6F6HyV82yLtiZYyv5D+EfeP/AJWxmCjJmFELnavOZugGg7q6TbkBFOw9c/xn+Bv9TwV6QQNY0NYA1rRZoGQAG4BeWH0EcEbYomhrGCzQP+ZntWv0p0mjoYDLJmd0bOL3cAOzmeCS22tc3D0j+mldOmT6mavWBpmKGHZYQZ5AejH8I4vPYOHM+KoiSQuJc4kkm5JzJJ3krKxfFpKmZ80pu958AODQOAAWGmlFIqXHWJ9Tebmz06QvWkpHyvbHG0ue82aBvJK8gFdWrTQb5Kzp52/TvHVB/dtPD0jx5buam60VLkzmig3NgcpudCdEm0MAbkZX5yv5n+EfdHDxPFR7W3pT0UIpYz15ReS3mx8v5jl3Aqd4jXsgifLIbNY0ucewf1XOGOYu+qqJJn73m9uQ81o7hksGmQ2vvaM9XYKaxWnX/JgoiJtEkBdQUvkN9Ee5cvhdQUvkN9Ee5Ldd4Y29m+L0+89UREtjaEREQmo0u+o1X4L/AISucmOIIINiMwRwXRul31Gq/Bf8JXOCaaH4TE3tH4l+kuPRHWtDIxsdY7o5QLbZHUf2kjyTz4LD0s0Xwyo2poquGB5zdZ7HMceewDcHu9Sqle9DQvmkbHG3ae82aBxP6K3u4VtynEp70zrsdQZs8E0XfV1XQQOD2g9aUBwaG8XWcAe4cSr8wTBYqSFsMQs1u88XHi5x4krA0P0VZQwCMWL3Zyv/AIndn3RuH/lbqpqWxsc97g1rQS4ncAN5Kwai82HA5RnptOKhuPMzHxfFo6aF00rtljRnzJ4ADiTyXP2lWk0ldOZX5NGUbODG8u/mVsNO9NHV01m3EDD9G3n993afYPFRdbtNp+zG5ucXavU9odq8oRFYGrjV8agtqahv0IN2MP7wjifuD2rRZYK13GZaqmsbas2GrDQK+zV1Dct8DD/9jh7h48laq+AWXnU1LY2Oe82awFzjyAFyklljWtkz0NVS0rgStdcekdmspGHN3Xlty8xvic/AKqVn47izqqolmdve4kDkNzR4CwWAnNNfZoFiDUW9rYWhERXSiAuoKXyG+iPcuXwuoKXyG+iPcluu8MbezfF6feeqIiWxtCIiITUaXfUar8F/wlc4Lo/S76jVfgv+ErnBNND8Jib2j8S/SfVcOqfRHoovlUo+kkH0QPms597vd3qtdEcF+V1kMJ8lzrv9FubvZl4roxjAAABYAWAHAckay3A2DrDQU7j2h6T9KmdZ2nPyh5poHfQsPXcP3jhw9Ee0+ClOtPTH5PF8niNpZR1iN7GbvW7cOy6pdc6Sjxt6SzXaj/zX1/EIgCsvQTVeX7M9Y2zd7ITvdyL+Q+7x4rbZYtYy0XVVNa2FmBq91dmpLZ6gEQDNrTkZf0Z28Vc8cYaAGgAAWAGQA4ABfWMAAAFgMgBuHYvqTW3NacmP6KFpXAhQfW3jPQ0XRg2dO7Z/lGbv6DxU4VLa468vrWR8Iox63Ek+y3qXemTdYJxq32VH58JA0Re1HSOlkZGwXc9wa0dpNgnU88OMlWI6GgYTBWMuH/vRzaXENd2EZDuKh6vLTiJlLgz4uAYyJvabtH9CVRqz6awupJ85q1VYrYAeUBdQUvkN9Ee5cvhdQUvkN9Ee5Ztd4Zr9m+L0+89UREtjaEREQmo0u+o1X4L/AISucF0xjtC6ammiaQHSRuaCd1yCBdVL8zNZ/iQfmf8A7Uw0liIp3GK9dS9jAqMzH1RTNbiFnb3RvDe/I+4FXgqdo9UlfFI2SOWFr2EOaQ5+RH8qtjDXS9G3pwwSed0ZJae0XAI7lXqirNuU5l2iDIuxhic86V175q2d8l9rpHCx4Bp2WjwAXrgehtXVkdFE7Z4vf1WDxO/wuug34fEXbRjYXcy1pPrsvcBWd9wuFEq/+eC2WaQ7RHVpBR2kktNMNziOq30G8+059ymSIsTuznLGMErWsYUQiIuJ3Co/W7RubiBeRlJG0tPd1T7R7VeC1WkOjMFbGGTtvY3a4GzmnjY/03K+i0VvkzNqaTam0c5zerV1VaElhFZO2xt9C07wDvkI4ZZDxPJSLB9V9FTvD9l0rhm3pSHAduyAAfG6/GluE4lVNMUL4YYTkbOftuHIkNyHYPWtdmpFnuKcDzMxU6Q1e+wyegEgutLTBtVKIITeKIm7hue/dccwBkO8qCqffMzWf4kHrf8A7U+Zms/xIPzP/wBq0V20ou0GZrab7GLFZAQuoKXyG+iPcqd+Zms/xIPW/wD2q5IWWaByACyayxXxtM26Gp6924Y5T9oiLBGUIiIhC+XWu0kP9jqPwZPhKpfVrUOOJQAucR1siSfNcr66d6ls8pmtv7N1THOX0l1GNZLiMNqCCQbNzGXnNUf1LSkw1FyT9I3eSfN7VAqzWXzOjdi0V45jMsa6XVG6053DEpAHOHVZkCR5oXpqpxt0deGOcS2ZpZmSesOs3f3EeKu7qez356Zmfvg7XsyOuJd918uqZ1uY259Y2FjiBCyxsSOs7rHd2WWs1a1DjiUALnEdbIknzXIGlPZ789MwOsAt7MDriX0vl19XPGluNPqK2eRrnbO0Q2xNg1vVBy/5mqqKTaSMy7UagUgHGczodFXGprGS+KaBxJLHB7bm52XZH1OH+pS3TDHvkdJJMBdwsGA7tpxsL9g3+C5eoq+ydpcGr7TpNw54G8gd6+tcDuzVC4Lg1Zi8shM9yyxc6RxsL3sGtHdwsAt9guh2K0lYxkT+oc3P2iYS3iHNPHs38ir20yrwLDMzrqmbiEOJbq/LngbyB3rTaZY+aOjkmABeLNYDu2nZAnsG/wAFUGCYJWYvLI4z3LLFzpHO43sGtHDI7rAKuqjepYnAll2o2MEUZJl8tcDuzX1VHgWh2K0lYxkT/o97n7RMJbfMOac9rs39qtxcWIEPA5llVhcHK4hERVS6EREQmt0l+p1P4MnwlUnqy/adP/N8DleuJ0nSwyx7ttjm35bQIXPOHVUuH1jXuZaSF3WY7K/AjuI3FMNL7yOo5xZrPdsRjylz6zP2ZUdzfiao9qT/ALmp/Eb8K0Wmes8VlMYIonMDyC9ziDkDewt28VLtUuCPgpHPkBaZn7TQd+yAACR25nusuShroIbmTOlcW6kMnEASDayf2uf8r3NWrx6ndQ4k/Zy6KUPj9G4e0erJbTWT+1z/AJXuattrowm0sNQBk8GN3e3NvsJ/KtVbY2Keo/Ex2JntGHQ/mR7BITW1VXUPGTYppj2EtIYPC/8ApX51Z/tOn/m+BylegWE7GE1kxGczJAPRY1wH+ouUU1Z/tOn/AJvgcgtkOB0GP6kBNrVk8yc/3Lj00xb5NQzyA2dslrPSd1R77+CqnQPDIZKetMskbHPj6OMPc0G/l3FzzDfapFrpxazYKcHeTI/uHVb7bnwWnwvVBNNDHL0zGdI0O2S1xIBFwCb8lRSFSrLHGT/k03lnvwozgf7NVq0xXoMQiubNlvG7+byf9QCuPS7AfllJJCDZxsWE7g5puL9nDxVEY9g0lDVGIuu6Mtc1zQQDucCPH3K5ca0ukZhzKuCLpC9rSeUdxm5wGZAOWSnUqS6unWRpGAR636f8ZTVRQVdDIbtlhePObtC/c4ZEKQYDrWq4Xt6Z3Tx+cHAbdubXDj33W9wXXEzog2sic9w3vYGkO7S0kWPcoPpBVtrawupYNgSEBsbQLuPOzcgT2K8AvwsX1mYkVgNU/pLs0lwpuI0BZG4fSNa+Jx3Xyc2/Yd3iqOnoauhkN2ywPGW03abfucMiFcOLV02G4ZH0cfSvjY1jjvazLN5AzLQf6KOYLriZ0QbWROc8CxcwNId2lpIse5ZqC6qdoyMzXqRW7DcdrYmhwDWtVwvb07unj84OA2wObXDj33V10tS2RjXsN2vaHNPMEXC55x6qbW1hNLBsdIQGRtAuTuvYZAnfkr8wKgMFNDETcxxtae8AX9q51aKACBgmd6J3JZScgdZnoiLDGMIiIhC1uLaN01Tbp4WSEbiR1u7aFj7V6Y5XmCmmlaATGxzgDuJAvY2VYQa4ax5symjed9miQnvsCr6qnf3kme66tPdfrJ/Q6C0MLg5lOzaG4uu63dtE2W+VU0muWVsmzU0wa3ztkuDh27Lt/sVmNxKPoem2h0Wxt7R3bNr39SLa7Fxv/MKbKmB2fiYldotSzSdLLAx8mXWIzy3epZWJ4TDUMDJ42yNBuA4XF+arXEtcEz5CyigDhwLw5znduw3cFn6L62ellENXGInOOyHtuG7W6zmuzbnle67NFoGfL5ysamgnb5/LhJ5FhkTYehaxoi2S3YA6uyd4t4rBodEaOF4kip42Pb5LmjMXy9yysaxiOlhfNKbNYOG8ncAO0lVo7WvXTOcaalBY3f1ZJCB94tsAVxXXY4JXlO7baqyA3P6SxMS0Wpah+3NAyR1rXcLmw3BbNjA0AAWAFgBwAUQ0F09dXF8ckJY9guXNuWcrEnyXdhWhx/WlVQVM0TadjmxvLQ4iTMDibZKexsZtnlDt6lXf5/KTvEtF6WoftzQMkda204Z2G4LMocPjhjEcTAxgvZo3C+ZVTs1z1R3U8R7ukP8AVTnQbSqStgkkmY2Msfs5bQFtkG52u9TZTYi+9y+siq+p293n9JkVugdBK4ufTR3O8tuz4SFmYTozS02cELGE+cBd35jc+1QPHNb7ulMdFEJBewe4OO2fusbnZfcC1vO6UR1sQjubF7dobJ+8x2dl0abivH+MzgX6cNwx9cfeWaQtDWaB0Eri59NHc7y27PhIWRpRjLqajlnjDXFgBaDexuQOHYVE9DNaRqp+hqGMjLx9GWk2Lv4TfmN3cqkSzaXXpLbLKtwR+smGE6NU1NnBCxhPEC7vzG59q2ahGsDTyWgkibHGx4e0uO3tZWNsrFTSB+01p5gH1hcurYDN1naMmSi9J+0RFXLYRERCajS/6jVfgv8AhKo/Q3Sk0EzpRH0m0wsttbO8g3vY8leGl/1Gq/Bf8JVLaBaRxUVQ+SZrntdGWgNDSb3ab9YjkmGmGa24ZivWHFyHOPnPuMYx/wBVrGF5ipgQGbTybAAk3Jtmc+xWJrDiFNg4ijN2jo47828/G3tVcab6QQ1tQ18ERjGyGm4aHPNzmQ3vsrMl0alnwRlO+/TCNpaHb9pp2mtPI26qstwuwngM8pXTlu0A4nHOaPUlSNtUyW6wLGg8h1ifWbepR3WxTNZiLi0W22Ncbc8xfvyX3QPS7/psszJ437L7BwAG01zb2yNuZHqWLik8mL4iTCwjbs1oOewwZbTiMhxK7CsLi55YlbOradax8WeUsbSfD5a3Bo9i7pNiOS3FxAG0B25kqttGdOqnDw6NjWlpddzJGm4O45ixG5W3pPiz8OommGIybAawHzWACwe+2dsuHsUPOsbD6iL+2Um1LbrWYxwJ5tfcOb/RUUklCNuVzNF4AcHfhgJv9B9YEFW90XRCCZ13WFtmQ8SDYHatz5KTY+3+y1H4UnwlU1q1wx02IskjaRHE5z3HfsixDWk8TmB4FXNj/wBVqPwpPhKqvRUsAWX6axrKiWlP6nx/6h/lO97VZ2n9SY8OqS3Ilmzl94hp9hVZan/2h/lO97VbukOFfKaWaG9ukYQDyO9p9dl3qSBcCflK9ICdOQPnKt1L0rXVUzyLlkY2ezadYkeAt4r5rnpWtq4ngWL4ut27LiAT4G3gtTojjrsKrHieN1iCyRo8oZ3DhfI5jxBTSzG34rWsEEbtwZG022jmSXOtkMz4ALTtbt9/TEx717v2fizyk2qqkyaN7Tjc9E0fleGj2BVSKGRsTagAhm2Whw4PaA7wNjcdxVzaUYWKbA5IQb9HE1pPM7Tbn13Wn1a4NHVYVPDIOq+V2fFp2WWcO0HNVVWhEZum6XXUmx1Trt/uQjS3Sj5aymc7+9jjcyXkTfJw7xn33V+0n92z0R7gubsbweSlnfDIOsw7+DhwcOwhdI0n92z0R7guNWAFXby4yzQliz7ufCeyIiwRnCIiIT8TwNe0teA5rhZwIuCDvBHJav8A7QovssH/AMbf0W3RSGI5GclQeYmupNHaaJ21HBEx3AtjaCO42WxREEk85IAHKa3E9G6aoN5oI5Dzc0X9e9e2HYRDTjZhiZGDv2GgX77b1mIp3HGMyNq5zjjPhF960tRoVQvdtOpoiePVA9y3aKAxHIwKhuYnhR0McTQyJjWNHmsAaPUF6yRhwLXAEEWIO4g7wV+kUZk46TX0OAU0LtqKCON1rbTGNabcrgLYIikknnAADlMDEsCp6i3TwxyW3FzQSO47wmGYFT09+ghZHfeWtAJ7zvKz0U7jjGZG1c5xxnlVUrJWFkjQ9jt7XAEHvBXnQ4dFC3ZhjbG0m5DGhovzsOKyUUZPKTgZzMGuwKnncHTQxyOAsC9jXG3K5G5ZrRbIL6iMmGAOMIiKJMIiIhCIiIQiIiEIiIhCIiIQiIiEIiIhCIiIQiIiEIiIhCIiIT//2Q=="/>
          <p:cNvSpPr>
            <a:spLocks noChangeAspect="1" noChangeArrowheads="1"/>
          </p:cNvSpPr>
          <p:nvPr/>
        </p:nvSpPr>
        <p:spPr bwMode="auto">
          <a:xfrm>
            <a:off x="155575" y="-966788"/>
            <a:ext cx="1676400" cy="2028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4" name="AutoShape 12" descr="data:image/jpeg;base64,/9j/4AAQSkZJRgABAQAAAQABAAD/2wCEAAkGBhMSERQUEhQWFRUVGBwZFBcVFxUYGRgbHB0ZGhkXGBgYGygfGhokGh4cHy8hJCcpLC0sFh81NTAqNSYrLCkBCQoKDgwOGg8PGiwlHyMuNSwwLy0sLSwsNS8sLS0sLCwuLCwsLCksLCwsLCwsLCwpLCwsLCwsLCwpKSwsLCwsLP/AABEIANUAsAMBIgACEQEDEQH/xAAcAAEAAgMBAQEAAAAAAAAAAAAABgcEBQgDAQL/xABKEAABAwICBgUHCQUHAwUAAAABAAIDBBEFIQYHEjFBURMiYXGBMkJykaGxshQXIzRUYnOS0TVDUoLBJDNTg6LS8BUW4SVjk7Px/8QAGgEAAgMBAQAAAAAAAAAAAAAAAAUBAwQCBv/EADERAAICAQIDBQcFAQEBAAAAAAECAAMRBBIhMUETFEJRgQUiMmFxwdEjUpGhsfBDFf/aAAwDAQACEQMRAD8AvFEREIRERCEREQhEREIRERCEREQhEREIRERCEREQhEREIRERCEREQmFjVeYKeWUAExsc4A7jYXsqv+eyb7PH+d/6KxtLvqNV+C/4SucEw0lSOpLCLNbc9bAKZZPz2TfZ4/zv/RPnsm+zx/nf+irdFs7tV5TB3u790sj57Jvs8f53/onz2TfZ4/zv/RVuiO7VeUO93fuluaO63xNO2OojbE12QeHEgO4bV9wPNWSuWla+rDT7a2aSod1t0Lyd/wD7bjz5HwWTUaUAbkm3S6wsdlhlnIiJdGs/MkgaC5xAAFyTkABvJKq/Fdc5bK5sELXxg2a9znAu7bAZDksDWZp70xNLTu+iabSvHnkeaD/CPaVXaZafSjG5xFGq1hDbazy6yyPnsm+zx/nf+ifPZN9nj/O/9FW6LV3arymTvd37pZHz2TfZ4/zv/RPnsm+zx/nf+irdEd2q8od7u/dLI+eyb7PH+d/6K2on3aDzAK5dC6gpfIb6I9yw6upUxtEY6G57N245nqiIsMYwiIiE1Gl31Gq/Bf8ACVzguj9LvqNV+C/4SucE00PwmJvaPxL9J9RETCLIRTDRPVpPVgSP+hhO5zh1nD7jeXacu9SqevwjCurGwTzjecnuB7Xnqt7h6lna8A7V4n5TUmmYjcxwPnK4oNGKubOKnlcOYYQPWcluIdWOImxEOyd4vIwEeorLxbW3WSkiLYgbw2RtO8XO/oAtJ/3tXXv8qlv6WXq3I/WPkIYoHmf6l2aIy1fQ7FbHsyMyDw5rhIOBNjk7nzUT1o6dGPapICQ8j6Z4y2QfMb2kbzyWVqv01nqzJDUWc5jQ5r7AEi9iHWyv296k2lGikNbEWSNAfb6OQDrMPDPiOYS3hXd+oP4jXjbR+mf55znRF61dK6OR8bsnMcWu7wbFeScxDCIimRCIiIQF1BS+Q30R7ly+F1BS+Q30R7kt13hjb2b4vT7z1RES2NoRERCajS76jVfgv+ErnBdH6XfUar8F/wAJXOCaaH4TE3tH4l+k+qzNCtBI4YvluIWaxo2mRv3AcHPHEng3/wDFgardDRUSfKJheKI9UHc94z8Wt399u1YesfTI1c5ijP0ERs2257hkXnnyHZ3q2xjY3Zr6mU1ItSdq4+g+89tMdZktSTHT3ig3ZZPePvEeSOweKhCItCIqDCzNZY1hyxhEVhasNBeneKqdv0TD9G0/vHDifug+s9yiywVruMmqprW2rJfqv0WNLTGSQWlns4g72tHkt787nv7FLq2rbFG+R5s1jS5x7BmV7KqtbemF/wCxxHdYzkesR/1Pgk6hr7I+dl01X0lcYnWmaaSU5GR7nW5bRJssZETsDE86Tk5hSzQLQY173OeXMgZk5zbXc7g1txbtJ/VafRrR6StnbDHxze7gxvFx/wCZldB4XhsVJA2OMBscbd59Zc48zvJWTU39mNq85u0mm7Q7m5CV7pToLhtDTulf0rnbo2mS2247hkBlxPYqqUk080qNbUlzSeiju2IdnF3e7f3WUbVtCsF988ZTqHRnwgwBAXUFL5DfRHuXL4XUFL5DfRHuWTXeGbfZvi9PvPVERLY2hEREJqNLvqNV+C/4SudqOldLIyNgu57g1veTYLonS76jVfgv+EqjtBZWtxClL93SAZ8yCB7bJlpDitjFOuG6xAf+4y3MfjGH4RIyLLYj2Gnm51ml3eSSVQy6F08wx1RQTxsF3bO00DiWkOt6guelZojlSeuZV7QGGUdMQiKQ6F6HyV82yLtiZYyv5D+EfeP/AJWxmCjJmFELnavOZugGg7q6TbkBFOw9c/xn+Bv9TwV6QQNY0NYA1rRZoGQAG4BeWH0EcEbYomhrGCzQP+ZntWv0p0mjoYDLJmd0bOL3cAOzmeCS22tc3D0j+mldOmT6mavWBpmKGHZYQZ5AejH8I4vPYOHM+KoiSQuJc4kkm5JzJJ3krKxfFpKmZ80pu958AODQOAAWGmlFIqXHWJ9Tebmz06QvWkpHyvbHG0ue82aBvJK8gFdWrTQb5Kzp52/TvHVB/dtPD0jx5buam60VLkzmig3NgcpudCdEm0MAbkZX5yv5n+EfdHDxPFR7W3pT0UIpYz15ReS3mx8v5jl3Aqd4jXsgifLIbNY0ucewf1XOGOYu+qqJJn73m9uQ81o7hksGmQ2vvaM9XYKaxWnX/JgoiJtEkBdQUvkN9Ee5cvhdQUvkN9Ee5Ldd4Y29m+L0+89UREtjaEREQmo0u+o1X4L/AISucmOIIINiMwRwXRul31Gq/Bf8JXOCaaH4TE3tH4l+kuPRHWtDIxsdY7o5QLbZHUf2kjyTz4LD0s0Xwyo2poquGB5zdZ7HMceewDcHu9Sqle9DQvmkbHG3ae82aBxP6K3u4VtynEp70zrsdQZs8E0XfV1XQQOD2g9aUBwaG8XWcAe4cSr8wTBYqSFsMQs1u88XHi5x4krA0P0VZQwCMWL3Zyv/AIndn3RuH/lbqpqWxsc97g1rQS4ncAN5Kwai82HA5RnptOKhuPMzHxfFo6aF00rtljRnzJ4ADiTyXP2lWk0ldOZX5NGUbODG8u/mVsNO9NHV01m3EDD9G3n993afYPFRdbtNp+zG5ucXavU9odq8oRFYGrjV8agtqahv0IN2MP7wjifuD2rRZYK13GZaqmsbas2GrDQK+zV1Dct8DD/9jh7h48laq+AWXnU1LY2Oe82awFzjyAFyklljWtkz0NVS0rgStdcekdmspGHN3Xlty8xvic/AKqVn47izqqolmdve4kDkNzR4CwWAnNNfZoFiDUW9rYWhERXSiAuoKXyG+iPcuXwuoKXyG+iPcluu8MbezfF6feeqIiWxtCIiITUaXfUar8F/wlc4Lo/S76jVfgv+ErnBNND8Jib2j8S/SfVcOqfRHoovlUo+kkH0QPms597vd3qtdEcF+V1kMJ8lzrv9FubvZl4roxjAAABYAWAHAckay3A2DrDQU7j2h6T9KmdZ2nPyh5poHfQsPXcP3jhw9Ee0+ClOtPTH5PF8niNpZR1iN7GbvW7cOy6pdc6Sjxt6SzXaj/zX1/EIgCsvQTVeX7M9Y2zd7ITvdyL+Q+7x4rbZYtYy0XVVNa2FmBq91dmpLZ6gEQDNrTkZf0Z28Vc8cYaAGgAAWAGQA4ABfWMAAAFgMgBuHYvqTW3NacmP6KFpXAhQfW3jPQ0XRg2dO7Z/lGbv6DxU4VLa468vrWR8Iox63Ek+y3qXemTdYJxq32VH58JA0Re1HSOlkZGwXc9wa0dpNgnU88OMlWI6GgYTBWMuH/vRzaXENd2EZDuKh6vLTiJlLgz4uAYyJvabtH9CVRqz6awupJ85q1VYrYAeUBdQUvkN9Ee5cvhdQUvkN9Ee5Ztd4Zr9m+L0+89UREtjaEREQmo0u+o1X4L/AISucF0xjtC6ammiaQHSRuaCd1yCBdVL8zNZ/iQfmf8A7Uw0liIp3GK9dS9jAqMzH1RTNbiFnb3RvDe/I+4FXgqdo9UlfFI2SOWFr2EOaQ5+RH8qtjDXS9G3pwwSed0ZJae0XAI7lXqirNuU5l2iDIuxhic86V175q2d8l9rpHCx4Bp2WjwAXrgehtXVkdFE7Z4vf1WDxO/wuug34fEXbRjYXcy1pPrsvcBWd9wuFEq/+eC2WaQ7RHVpBR2kktNMNziOq30G8+059ymSIsTuznLGMErWsYUQiIuJ3Co/W7RubiBeRlJG0tPd1T7R7VeC1WkOjMFbGGTtvY3a4GzmnjY/03K+i0VvkzNqaTam0c5zerV1VaElhFZO2xt9C07wDvkI4ZZDxPJSLB9V9FTvD9l0rhm3pSHAduyAAfG6/GluE4lVNMUL4YYTkbOftuHIkNyHYPWtdmpFnuKcDzMxU6Q1e+wyegEgutLTBtVKIITeKIm7hue/dccwBkO8qCqffMzWf4kHrf8A7U+Zms/xIPzP/wBq0V20ou0GZrab7GLFZAQuoKXyG+iPcqd+Zms/xIPW/wD2q5IWWaByACyayxXxtM26Gp6924Y5T9oiLBGUIiIhC+XWu0kP9jqPwZPhKpfVrUOOJQAucR1siSfNcr66d6ls8pmtv7N1THOX0l1GNZLiMNqCCQbNzGXnNUf1LSkw1FyT9I3eSfN7VAqzWXzOjdi0V45jMsa6XVG6053DEpAHOHVZkCR5oXpqpxt0deGOcS2ZpZmSesOs3f3EeKu7qez356Zmfvg7XsyOuJd918uqZ1uY259Y2FjiBCyxsSOs7rHd2WWs1a1DjiUALnEdbIknzXIGlPZ789MwOsAt7MDriX0vl19XPGluNPqK2eRrnbO0Q2xNg1vVBy/5mqqKTaSMy7UagUgHGczodFXGprGS+KaBxJLHB7bm52XZH1OH+pS3TDHvkdJJMBdwsGA7tpxsL9g3+C5eoq+ydpcGr7TpNw54G8gd6+tcDuzVC4Lg1Zi8shM9yyxc6RxsL3sGtHdwsAt9guh2K0lYxkT+oc3P2iYS3iHNPHs38ir20yrwLDMzrqmbiEOJbq/LngbyB3rTaZY+aOjkmABeLNYDu2nZAnsG/wAFUGCYJWYvLI4z3LLFzpHO43sGtHDI7rAKuqjepYnAll2o2MEUZJl8tcDuzX1VHgWh2K0lYxkT/o97n7RMJbfMOac9rs39qtxcWIEPA5llVhcHK4hERVS6EREQmt0l+p1P4MnwlUnqy/adP/N8DleuJ0nSwyx7ttjm35bQIXPOHVUuH1jXuZaSF3WY7K/AjuI3FMNL7yOo5xZrPdsRjylz6zP2ZUdzfiao9qT/ALmp/Eb8K0Wmes8VlMYIonMDyC9ziDkDewt28VLtUuCPgpHPkBaZn7TQd+yAACR25nusuShroIbmTOlcW6kMnEASDayf2uf8r3NWrx6ndQ4k/Zy6KUPj9G4e0erJbTWT+1z/AJXuattrowm0sNQBk8GN3e3NvsJ/KtVbY2Keo/Ex2JntGHQ/mR7BITW1VXUPGTYppj2EtIYPC/8ApX51Z/tOn/m+BylegWE7GE1kxGczJAPRY1wH+ouUU1Z/tOn/AJvgcgtkOB0GP6kBNrVk8yc/3Lj00xb5NQzyA2dslrPSd1R77+CqnQPDIZKetMskbHPj6OMPc0G/l3FzzDfapFrpxazYKcHeTI/uHVb7bnwWnwvVBNNDHL0zGdI0O2S1xIBFwCb8lRSFSrLHGT/k03lnvwozgf7NVq0xXoMQiubNlvG7+byf9QCuPS7AfllJJCDZxsWE7g5puL9nDxVEY9g0lDVGIuu6Mtc1zQQDucCPH3K5ca0ukZhzKuCLpC9rSeUdxm5wGZAOWSnUqS6unWRpGAR636f8ZTVRQVdDIbtlhePObtC/c4ZEKQYDrWq4Xt6Z3Tx+cHAbdubXDj33W9wXXEzog2sic9w3vYGkO7S0kWPcoPpBVtrawupYNgSEBsbQLuPOzcgT2K8AvwsX1mYkVgNU/pLs0lwpuI0BZG4fSNa+Jx3Xyc2/Yd3iqOnoauhkN2ywPGW03abfucMiFcOLV02G4ZH0cfSvjY1jjvazLN5AzLQf6KOYLriZ0QbWROc8CxcwNId2lpIse5ZqC6qdoyMzXqRW7DcdrYmhwDWtVwvb07unj84OA2wObXDj33V10tS2RjXsN2vaHNPMEXC55x6qbW1hNLBsdIQGRtAuTuvYZAnfkr8wKgMFNDETcxxtae8AX9q51aKACBgmd6J3JZScgdZnoiLDGMIiIhC1uLaN01Tbp4WSEbiR1u7aFj7V6Y5XmCmmlaATGxzgDuJAvY2VYQa4ax5symjed9miQnvsCr6qnf3kme66tPdfrJ/Q6C0MLg5lOzaG4uu63dtE2W+VU0muWVsmzU0wa3ztkuDh27Lt/sVmNxKPoem2h0Wxt7R3bNr39SLa7Fxv/MKbKmB2fiYldotSzSdLLAx8mXWIzy3epZWJ4TDUMDJ42yNBuA4XF+arXEtcEz5CyigDhwLw5znduw3cFn6L62ellENXGInOOyHtuG7W6zmuzbnle67NFoGfL5ysamgnb5/LhJ5FhkTYehaxoi2S3YA6uyd4t4rBodEaOF4kip42Pb5LmjMXy9yysaxiOlhfNKbNYOG8ncAO0lVo7WvXTOcaalBY3f1ZJCB94tsAVxXXY4JXlO7baqyA3P6SxMS0Wpah+3NAyR1rXcLmw3BbNjA0AAWAFgBwAUQ0F09dXF8ckJY9guXNuWcrEnyXdhWhx/WlVQVM0TadjmxvLQ4iTMDibZKexsZtnlDt6lXf5/KTvEtF6WoftzQMkda204Z2G4LMocPjhjEcTAxgvZo3C+ZVTs1z1R3U8R7ukP8AVTnQbSqStgkkmY2Msfs5bQFtkG52u9TZTYi+9y+siq+p293n9JkVugdBK4ufTR3O8tuz4SFmYTozS02cELGE+cBd35jc+1QPHNb7ulMdFEJBewe4OO2fusbnZfcC1vO6UR1sQjubF7dobJ+8x2dl0abivH+MzgX6cNwx9cfeWaQtDWaB0Eri59NHc7y27PhIWRpRjLqajlnjDXFgBaDexuQOHYVE9DNaRqp+hqGMjLx9GWk2Lv4TfmN3cqkSzaXXpLbLKtwR+smGE6NU1NnBCxhPEC7vzG59q2ahGsDTyWgkibHGx4e0uO3tZWNsrFTSB+01p5gH1hcurYDN1naMmSi9J+0RFXLYRERCajS/6jVfgv8AhKo/Q3Sk0EzpRH0m0wsttbO8g3vY8leGl/1Gq/Bf8JVLaBaRxUVQ+SZrntdGWgNDSb3ab9YjkmGmGa24ZivWHFyHOPnPuMYx/wBVrGF5ipgQGbTybAAk3Jtmc+xWJrDiFNg4ijN2jo47828/G3tVcab6QQ1tQ18ERjGyGm4aHPNzmQ3vsrMl0alnwRlO+/TCNpaHb9pp2mtPI26qstwuwngM8pXTlu0A4nHOaPUlSNtUyW6wLGg8h1ifWbepR3WxTNZiLi0W22Ncbc8xfvyX3QPS7/psszJ437L7BwAG01zb2yNuZHqWLik8mL4iTCwjbs1oOewwZbTiMhxK7CsLi55YlbOradax8WeUsbSfD5a3Bo9i7pNiOS3FxAG0B25kqttGdOqnDw6NjWlpddzJGm4O45ixG5W3pPiz8OommGIybAawHzWACwe+2dsuHsUPOsbD6iL+2Um1LbrWYxwJ5tfcOb/RUUklCNuVzNF4AcHfhgJv9B9YEFW90XRCCZ13WFtmQ8SDYHatz5KTY+3+y1H4UnwlU1q1wx02IskjaRHE5z3HfsixDWk8TmB4FXNj/wBVqPwpPhKqvRUsAWX6axrKiWlP6nx/6h/lO97VZ2n9SY8OqS3Ilmzl94hp9hVZan/2h/lO97VbukOFfKaWaG9ukYQDyO9p9dl3qSBcCflK9ICdOQPnKt1L0rXVUzyLlkY2ezadYkeAt4r5rnpWtq4ngWL4ut27LiAT4G3gtTojjrsKrHieN1iCyRo8oZ3DhfI5jxBTSzG34rWsEEbtwZG022jmSXOtkMz4ALTtbt9/TEx717v2fizyk2qqkyaN7Tjc9E0fleGj2BVSKGRsTagAhm2Whw4PaA7wNjcdxVzaUYWKbA5IQb9HE1pPM7Tbn13Wn1a4NHVYVPDIOq+V2fFp2WWcO0HNVVWhEZum6XXUmx1Trt/uQjS3Sj5aymc7+9jjcyXkTfJw7xn33V+0n92z0R7gubsbweSlnfDIOsw7+DhwcOwhdI0n92z0R7guNWAFXby4yzQliz7ufCeyIiwRnCIiIT8TwNe0teA5rhZwIuCDvBHJav8A7QovssH/AMbf0W3RSGI5GclQeYmupNHaaJ21HBEx3AtjaCO42WxREEk85IAHKa3E9G6aoN5oI5Dzc0X9e9e2HYRDTjZhiZGDv2GgX77b1mIp3HGMyNq5zjjPhF960tRoVQvdtOpoiePVA9y3aKAxHIwKhuYnhR0McTQyJjWNHmsAaPUF6yRhwLXAEEWIO4g7wV+kUZk46TX0OAU0LtqKCON1rbTGNabcrgLYIikknnAADlMDEsCp6i3TwxyW3FzQSO47wmGYFT09+ghZHfeWtAJ7zvKz0U7jjGZG1c5xxnlVUrJWFkjQ9jt7XAEHvBXnQ4dFC3ZhjbG0m5DGhovzsOKyUUZPKTgZzMGuwKnncHTQxyOAsC9jXG3K5G5ZrRbIL6iMmGAOMIiKJMIiIhCIiIQiIiEIiIhCIiIQiIiEIiIhCIiIQiIiEIiIhCIiI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6" name="AutoShape 14" descr="data:image/jpeg;base64,/9j/4AAQSkZJRgABAQAAAQABAAD/2wCEAAkGBhMSERQUEhQWFRUVGBwZFBcVFxUYGRgbHB0ZGhkXGBgYGygfGhokGh4cHy8hJCcpLC0sFh81NTAqNSYrLCkBCQoKDgwOGg8PGiwlHyMuNSwwLy0sLSwsNS8sLS0sLCwuLCwsLCksLCwsLCwsLCwpLCwsLCwsLCwpKSwsLCwsLP/AABEIANUAsAMBIgACEQEDEQH/xAAcAAEAAgMBAQEAAAAAAAAAAAAABgcEBQgDAQL/xABKEAABAwICBgUHCQUHAwUAAAABAAIDBBEFIQYHEjFBURMiYXGBMkJykaGxshQXIzRUYnOS0TVDUoLBJDNTg6LS8BUW4SVjk7Px/8QAGgEAAgMBAQAAAAAAAAAAAAAAAAUBAwQCBv/EADERAAICAQIDBQcFAQEBAAAAAAECAAMRBBIhMUETFEJRgQUiMmFxwdEjUpGhsfBDFf/aAAwDAQACEQMRAD8AvFEREIRERCEREQhEREIRERCEREQhEREIRERCEREQhEREIRERCEREQmFjVeYKeWUAExsc4A7jYXsqv+eyb7PH+d/6KxtLvqNV+C/4SucEw0lSOpLCLNbc9bAKZZPz2TfZ4/zv/RPnsm+zx/nf+irdFs7tV5TB3u790sj57Jvs8f53/onz2TfZ4/zv/RVuiO7VeUO93fuluaO63xNO2OojbE12QeHEgO4bV9wPNWSuWla+rDT7a2aSod1t0Lyd/wD7bjz5HwWTUaUAbkm3S6wsdlhlnIiJdGs/MkgaC5xAAFyTkABvJKq/Fdc5bK5sELXxg2a9znAu7bAZDksDWZp70xNLTu+iabSvHnkeaD/CPaVXaZafSjG5xFGq1hDbazy6yyPnsm+zx/nf+ifPZN9nj/O/9FW6LV3arymTvd37pZHz2TfZ4/zv/RPnsm+zx/nf+irdEd2q8od7u/dLI+eyb7PH+d/6K2on3aDzAK5dC6gpfIb6I9yw6upUxtEY6G57N245nqiIsMYwiIiE1Gl31Gq/Bf8ACVzguj9LvqNV+C/4SucE00PwmJvaPxL9J9RETCLIRTDRPVpPVgSP+hhO5zh1nD7jeXacu9SqevwjCurGwTzjecnuB7Xnqt7h6lna8A7V4n5TUmmYjcxwPnK4oNGKubOKnlcOYYQPWcluIdWOImxEOyd4vIwEeorLxbW3WSkiLYgbw2RtO8XO/oAtJ/3tXXv8qlv6WXq3I/WPkIYoHmf6l2aIy1fQ7FbHsyMyDw5rhIOBNjk7nzUT1o6dGPapICQ8j6Z4y2QfMb2kbzyWVqv01nqzJDUWc5jQ5r7AEi9iHWyv296k2lGikNbEWSNAfb6OQDrMPDPiOYS3hXd+oP4jXjbR+mf55znRF61dK6OR8bsnMcWu7wbFeScxDCIimRCIiIQF1BS+Q30R7ly+F1BS+Q30R7kt13hjb2b4vT7z1RES2NoRERCajS76jVfgv+ErnBdH6XfUar8F/wAJXOCaaH4TE3tH4l+k+qzNCtBI4YvluIWaxo2mRv3AcHPHEng3/wDFgardDRUSfKJheKI9UHc94z8Wt399u1YesfTI1c5ijP0ERs2257hkXnnyHZ3q2xjY3Zr6mU1ItSdq4+g+89tMdZktSTHT3ig3ZZPePvEeSOweKhCItCIqDCzNZY1hyxhEVhasNBeneKqdv0TD9G0/vHDifug+s9yiywVruMmqprW2rJfqv0WNLTGSQWlns4g72tHkt787nv7FLq2rbFG+R5s1jS5x7BmV7KqtbemF/wCxxHdYzkesR/1Pgk6hr7I+dl01X0lcYnWmaaSU5GR7nW5bRJssZETsDE86Tk5hSzQLQY173OeXMgZk5zbXc7g1txbtJ/VafRrR6StnbDHxze7gxvFx/wCZldB4XhsVJA2OMBscbd59Zc48zvJWTU39mNq85u0mm7Q7m5CV7pToLhtDTulf0rnbo2mS2247hkBlxPYqqUk080qNbUlzSeiju2IdnF3e7f3WUbVtCsF988ZTqHRnwgwBAXUFL5DfRHuXL4XUFL5DfRHuWTXeGbfZvi9PvPVERLY2hEREJqNLvqNV+C/4SudqOldLIyNgu57g1veTYLonS76jVfgv+EqjtBZWtxClL93SAZ8yCB7bJlpDitjFOuG6xAf+4y3MfjGH4RIyLLYj2Gnm51ml3eSSVQy6F08wx1RQTxsF3bO00DiWkOt6guelZojlSeuZV7QGGUdMQiKQ6F6HyV82yLtiZYyv5D+EfeP/AJWxmCjJmFELnavOZugGg7q6TbkBFOw9c/xn+Bv9TwV6QQNY0NYA1rRZoGQAG4BeWH0EcEbYomhrGCzQP+ZntWv0p0mjoYDLJmd0bOL3cAOzmeCS22tc3D0j+mldOmT6mavWBpmKGHZYQZ5AejH8I4vPYOHM+KoiSQuJc4kkm5JzJJ3krKxfFpKmZ80pu958AODQOAAWGmlFIqXHWJ9Tebmz06QvWkpHyvbHG0ue82aBvJK8gFdWrTQb5Kzp52/TvHVB/dtPD0jx5buam60VLkzmig3NgcpudCdEm0MAbkZX5yv5n+EfdHDxPFR7W3pT0UIpYz15ReS3mx8v5jl3Aqd4jXsgifLIbNY0ucewf1XOGOYu+qqJJn73m9uQ81o7hksGmQ2vvaM9XYKaxWnX/JgoiJtEkBdQUvkN9Ee5cvhdQUvkN9Ee5Ldd4Y29m+L0+89UREtjaEREQmo0u+o1X4L/AISucmOIIINiMwRwXRul31Gq/Bf8JXOCaaH4TE3tH4l+kuPRHWtDIxsdY7o5QLbZHUf2kjyTz4LD0s0Xwyo2poquGB5zdZ7HMceewDcHu9Sqle9DQvmkbHG3ae82aBxP6K3u4VtynEp70zrsdQZs8E0XfV1XQQOD2g9aUBwaG8XWcAe4cSr8wTBYqSFsMQs1u88XHi5x4krA0P0VZQwCMWL3Zyv/AIndn3RuH/lbqpqWxsc97g1rQS4ncAN5Kwai82HA5RnptOKhuPMzHxfFo6aF00rtljRnzJ4ADiTyXP2lWk0ldOZX5NGUbODG8u/mVsNO9NHV01m3EDD9G3n993afYPFRdbtNp+zG5ucXavU9odq8oRFYGrjV8agtqahv0IN2MP7wjifuD2rRZYK13GZaqmsbas2GrDQK+zV1Dct8DD/9jh7h48laq+AWXnU1LY2Oe82awFzjyAFyklljWtkz0NVS0rgStdcekdmspGHN3Xlty8xvic/AKqVn47izqqolmdve4kDkNzR4CwWAnNNfZoFiDUW9rYWhERXSiAuoKXyG+iPcuXwuoKXyG+iPcluu8MbezfF6feeqIiWxtCIiITUaXfUar8F/wlc4Lo/S76jVfgv+ErnBNND8Jib2j8S/SfVcOqfRHoovlUo+kkH0QPms597vd3qtdEcF+V1kMJ8lzrv9FubvZl4roxjAAABYAWAHAckay3A2DrDQU7j2h6T9KmdZ2nPyh5poHfQsPXcP3jhw9Ee0+ClOtPTH5PF8niNpZR1iN7GbvW7cOy6pdc6Sjxt6SzXaj/zX1/EIgCsvQTVeX7M9Y2zd7ITvdyL+Q+7x4rbZYtYy0XVVNa2FmBq91dmpLZ6gEQDNrTkZf0Z28Vc8cYaAGgAAWAGQA4ABfWMAAAFgMgBuHYvqTW3NacmP6KFpXAhQfW3jPQ0XRg2dO7Z/lGbv6DxU4VLa468vrWR8Iox63Ek+y3qXemTdYJxq32VH58JA0Re1HSOlkZGwXc9wa0dpNgnU88OMlWI6GgYTBWMuH/vRzaXENd2EZDuKh6vLTiJlLgz4uAYyJvabtH9CVRqz6awupJ85q1VYrYAeUBdQUvkN9Ee5cvhdQUvkN9Ee5Ztd4Zr9m+L0+89UREtjaEREQmo0u+o1X4L/AISucF0xjtC6ammiaQHSRuaCd1yCBdVL8zNZ/iQfmf8A7Uw0liIp3GK9dS9jAqMzH1RTNbiFnb3RvDe/I+4FXgqdo9UlfFI2SOWFr2EOaQ5+RH8qtjDXS9G3pwwSed0ZJae0XAI7lXqirNuU5l2iDIuxhic86V175q2d8l9rpHCx4Bp2WjwAXrgehtXVkdFE7Z4vf1WDxO/wuug34fEXbRjYXcy1pPrsvcBWd9wuFEq/+eC2WaQ7RHVpBR2kktNMNziOq30G8+059ymSIsTuznLGMErWsYUQiIuJ3Co/W7RubiBeRlJG0tPd1T7R7VeC1WkOjMFbGGTtvY3a4GzmnjY/03K+i0VvkzNqaTam0c5zerV1VaElhFZO2xt9C07wDvkI4ZZDxPJSLB9V9FTvD9l0rhm3pSHAduyAAfG6/GluE4lVNMUL4YYTkbOftuHIkNyHYPWtdmpFnuKcDzMxU6Q1e+wyegEgutLTBtVKIITeKIm7hue/dccwBkO8qCqffMzWf4kHrf8A7U+Zms/xIPzP/wBq0V20ou0GZrab7GLFZAQuoKXyG+iPcqd+Zms/xIPW/wD2q5IWWaByACyayxXxtM26Gp6924Y5T9oiLBGUIiIhC+XWu0kP9jqPwZPhKpfVrUOOJQAucR1siSfNcr66d6ls8pmtv7N1THOX0l1GNZLiMNqCCQbNzGXnNUf1LSkw1FyT9I3eSfN7VAqzWXzOjdi0V45jMsa6XVG6053DEpAHOHVZkCR5oXpqpxt0deGOcS2ZpZmSesOs3f3EeKu7qez356Zmfvg7XsyOuJd918uqZ1uY259Y2FjiBCyxsSOs7rHd2WWs1a1DjiUALnEdbIknzXIGlPZ789MwOsAt7MDriX0vl19XPGluNPqK2eRrnbO0Q2xNg1vVBy/5mqqKTaSMy7UagUgHGczodFXGprGS+KaBxJLHB7bm52XZH1OH+pS3TDHvkdJJMBdwsGA7tpxsL9g3+C5eoq+ydpcGr7TpNw54G8gd6+tcDuzVC4Lg1Zi8shM9yyxc6RxsL3sGtHdwsAt9guh2K0lYxkT+oc3P2iYS3iHNPHs38ir20yrwLDMzrqmbiEOJbq/LngbyB3rTaZY+aOjkmABeLNYDu2nZAnsG/wAFUGCYJWYvLI4z3LLFzpHO43sGtHDI7rAKuqjepYnAll2o2MEUZJl8tcDuzX1VHgWh2K0lYxkT/o97n7RMJbfMOac9rs39qtxcWIEPA5llVhcHK4hERVS6EREQmt0l+p1P4MnwlUnqy/adP/N8DleuJ0nSwyx7ttjm35bQIXPOHVUuH1jXuZaSF3WY7K/AjuI3FMNL7yOo5xZrPdsRjylz6zP2ZUdzfiao9qT/ALmp/Eb8K0Wmes8VlMYIonMDyC9ziDkDewt28VLtUuCPgpHPkBaZn7TQd+yAACR25nusuShroIbmTOlcW6kMnEASDayf2uf8r3NWrx6ndQ4k/Zy6KUPj9G4e0erJbTWT+1z/AJXuattrowm0sNQBk8GN3e3NvsJ/KtVbY2Keo/Ex2JntGHQ/mR7BITW1VXUPGTYppj2EtIYPC/8ApX51Z/tOn/m+BylegWE7GE1kxGczJAPRY1wH+ouUU1Z/tOn/AJvgcgtkOB0GP6kBNrVk8yc/3Lj00xb5NQzyA2dslrPSd1R77+CqnQPDIZKetMskbHPj6OMPc0G/l3FzzDfapFrpxazYKcHeTI/uHVb7bnwWnwvVBNNDHL0zGdI0O2S1xIBFwCb8lRSFSrLHGT/k03lnvwozgf7NVq0xXoMQiubNlvG7+byf9QCuPS7AfllJJCDZxsWE7g5puL9nDxVEY9g0lDVGIuu6Mtc1zQQDucCPH3K5ca0ukZhzKuCLpC9rSeUdxm5wGZAOWSnUqS6unWRpGAR636f8ZTVRQVdDIbtlhePObtC/c4ZEKQYDrWq4Xt6Z3Tx+cHAbdubXDj33W9wXXEzog2sic9w3vYGkO7S0kWPcoPpBVtrawupYNgSEBsbQLuPOzcgT2K8AvwsX1mYkVgNU/pLs0lwpuI0BZG4fSNa+Jx3Xyc2/Yd3iqOnoauhkN2ywPGW03abfucMiFcOLV02G4ZH0cfSvjY1jjvazLN5AzLQf6KOYLriZ0QbWROc8CxcwNId2lpIse5ZqC6qdoyMzXqRW7DcdrYmhwDWtVwvb07unj84OA2wObXDj33V10tS2RjXsN2vaHNPMEXC55x6qbW1hNLBsdIQGRtAuTuvYZAnfkr8wKgMFNDETcxxtae8AX9q51aKACBgmd6J3JZScgdZnoiLDGMIiIhC1uLaN01Tbp4WSEbiR1u7aFj7V6Y5XmCmmlaATGxzgDuJAvY2VYQa4ax5symjed9miQnvsCr6qnf3kme66tPdfrJ/Q6C0MLg5lOzaG4uu63dtE2W+VU0muWVsmzU0wa3ztkuDh27Lt/sVmNxKPoem2h0Wxt7R3bNr39SLa7Fxv/MKbKmB2fiYldotSzSdLLAx8mXWIzy3epZWJ4TDUMDJ42yNBuA4XF+arXEtcEz5CyigDhwLw5znduw3cFn6L62ellENXGInOOyHtuG7W6zmuzbnle67NFoGfL5ysamgnb5/LhJ5FhkTYehaxoi2S3YA6uyd4t4rBodEaOF4kip42Pb5LmjMXy9yysaxiOlhfNKbNYOG8ncAO0lVo7WvXTOcaalBY3f1ZJCB94tsAVxXXY4JXlO7baqyA3P6SxMS0Wpah+3NAyR1rXcLmw3BbNjA0AAWAFgBwAUQ0F09dXF8ckJY9guXNuWcrEnyXdhWhx/WlVQVM0TadjmxvLQ4iTMDibZKexsZtnlDt6lXf5/KTvEtF6WoftzQMkda204Z2G4LMocPjhjEcTAxgvZo3C+ZVTs1z1R3U8R7ukP8AVTnQbSqStgkkmY2Msfs5bQFtkG52u9TZTYi+9y+siq+p293n9JkVugdBK4ufTR3O8tuz4SFmYTozS02cELGE+cBd35jc+1QPHNb7ulMdFEJBewe4OO2fusbnZfcC1vO6UR1sQjubF7dobJ+8x2dl0abivH+MzgX6cNwx9cfeWaQtDWaB0Eri59NHc7y27PhIWRpRjLqajlnjDXFgBaDexuQOHYVE9DNaRqp+hqGMjLx9GWk2Lv4TfmN3cqkSzaXXpLbLKtwR+smGE6NU1NnBCxhPEC7vzG59q2ahGsDTyWgkibHGx4e0uO3tZWNsrFTSB+01p5gH1hcurYDN1naMmSi9J+0RFXLYRERCajS/6jVfgv8AhKo/Q3Sk0EzpRH0m0wsttbO8g3vY8leGl/1Gq/Bf8JVLaBaRxUVQ+SZrntdGWgNDSb3ab9YjkmGmGa24ZivWHFyHOPnPuMYx/wBVrGF5ipgQGbTybAAk3Jtmc+xWJrDiFNg4ijN2jo47828/G3tVcab6QQ1tQ18ERjGyGm4aHPNzmQ3vsrMl0alnwRlO+/TCNpaHb9pp2mtPI26qstwuwngM8pXTlu0A4nHOaPUlSNtUyW6wLGg8h1ifWbepR3WxTNZiLi0W22Ncbc8xfvyX3QPS7/psszJ437L7BwAG01zb2yNuZHqWLik8mL4iTCwjbs1oOewwZbTiMhxK7CsLi55YlbOradax8WeUsbSfD5a3Bo9i7pNiOS3FxAG0B25kqttGdOqnDw6NjWlpddzJGm4O45ixG5W3pPiz8OommGIybAawHzWACwe+2dsuHsUPOsbD6iL+2Um1LbrWYxwJ5tfcOb/RUUklCNuVzNF4AcHfhgJv9B9YEFW90XRCCZ13WFtmQ8SDYHatz5KTY+3+y1H4UnwlU1q1wx02IskjaRHE5z3HfsixDWk8TmB4FXNj/wBVqPwpPhKqvRUsAWX6axrKiWlP6nx/6h/lO97VZ2n9SY8OqS3Ilmzl94hp9hVZan/2h/lO97VbukOFfKaWaG9ukYQDyO9p9dl3qSBcCflK9ICdOQPnKt1L0rXVUzyLlkY2ezadYkeAt4r5rnpWtq4ngWL4ut27LiAT4G3gtTojjrsKrHieN1iCyRo8oZ3DhfI5jxBTSzG34rWsEEbtwZG022jmSXOtkMz4ALTtbt9/TEx717v2fizyk2qqkyaN7Tjc9E0fleGj2BVSKGRsTagAhm2Whw4PaA7wNjcdxVzaUYWKbA5IQb9HE1pPM7Tbn13Wn1a4NHVYVPDIOq+V2fFp2WWcO0HNVVWhEZum6XXUmx1Trt/uQjS3Sj5aymc7+9jjcyXkTfJw7xn33V+0n92z0R7gubsbweSlnfDIOsw7+DhwcOwhdI0n92z0R7guNWAFXby4yzQliz7ufCeyIiwRnCIiIT8TwNe0teA5rhZwIuCDvBHJav8A7QovssH/AMbf0W3RSGI5GclQeYmupNHaaJ21HBEx3AtjaCO42WxREEk85IAHKa3E9G6aoN5oI5Dzc0X9e9e2HYRDTjZhiZGDv2GgX77b1mIp3HGMyNq5zjjPhF960tRoVQvdtOpoiePVA9y3aKAxHIwKhuYnhR0McTQyJjWNHmsAaPUF6yRhwLXAEEWIO4g7wV+kUZk46TX0OAU0LtqKCON1rbTGNabcrgLYIikknnAADlMDEsCp6i3TwxyW3FzQSO47wmGYFT09+ghZHfeWtAJ7zvKz0U7jjGZG1c5xxnlVUrJWFkjQ9jt7XAEHvBXnQ4dFC3ZhjbG0m5DGhovzsOKyUUZPKTgZzMGuwKnncHTQxyOAsC9jXG3K5G5ZrRbIL6iMmGAOMIiKJMIiIhCIiIQiIiEIiIhCIiIQiIiEIiIhCIiIQiIiEIiIhCIiI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9168" name="Picture 16" descr="http://upload.wikimedia.org/wikipedia/en/thumb/c/ce/UMASSBOSTON_ID_blue.v2.png/220px-UMASSBOSTON_ID_blue.v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6611" y="5715000"/>
            <a:ext cx="568789" cy="690303"/>
          </a:xfrm>
          <a:prstGeom prst="rect">
            <a:avLst/>
          </a:prstGeom>
          <a:noFill/>
        </p:spPr>
      </p:pic>
      <p:pic>
        <p:nvPicPr>
          <p:cNvPr id="49160" name="Picture 8" descr="http://farm1.static.flickr.com/89/242632657_48f44233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581400"/>
            <a:ext cx="2222500" cy="1666875"/>
          </a:xfrm>
          <a:prstGeom prst="rect">
            <a:avLst/>
          </a:prstGeom>
          <a:noFill/>
        </p:spPr>
      </p:pic>
      <p:pic>
        <p:nvPicPr>
          <p:cNvPr id="49170" name="Picture 18" descr="http://www.bostonapartmentsnow.com/HeaderPics/UmassBost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3505200"/>
            <a:ext cx="2221992" cy="17686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4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1524000" y="1828800"/>
            <a:ext cx="5791200" cy="1219200"/>
          </a:xfrm>
        </p:spPr>
        <p:txBody>
          <a:bodyPr/>
          <a:lstStyle/>
          <a:p>
            <a:pPr lvl="0" algn="ctr">
              <a:buNone/>
            </a:pPr>
            <a:r>
              <a:rPr lang="en-US" sz="4400" dirty="0" smtClean="0"/>
              <a:t>ESTABLISH A COMMUNITY VISION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9" name="Rectangle 1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dirty="0" smtClean="0"/>
              <a:t> Cultivate </a:t>
            </a:r>
            <a:r>
              <a:rPr lang="en-US" dirty="0"/>
              <a:t>leadership at all levels</a:t>
            </a:r>
          </a:p>
        </p:txBody>
      </p:sp>
      <p:sp>
        <p:nvSpPr>
          <p:cNvPr id="124940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5181600" cy="43434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3600"/>
              </a:spcBef>
            </a:pPr>
            <a:r>
              <a:rPr lang="en-US" sz="2800" dirty="0"/>
              <a:t>Elected officials </a:t>
            </a:r>
          </a:p>
          <a:p>
            <a:pPr>
              <a:lnSpc>
                <a:spcPct val="90000"/>
              </a:lnSpc>
              <a:spcBef>
                <a:spcPts val="3600"/>
              </a:spcBef>
            </a:pPr>
            <a:r>
              <a:rPr lang="en-US" sz="2800" dirty="0" smtClean="0"/>
              <a:t>Public agencies (esp. transit/transportation)</a:t>
            </a:r>
          </a:p>
          <a:p>
            <a:pPr>
              <a:lnSpc>
                <a:spcPct val="90000"/>
              </a:lnSpc>
              <a:spcBef>
                <a:spcPts val="3600"/>
              </a:spcBef>
            </a:pPr>
            <a:r>
              <a:rPr lang="en-US" sz="2800" dirty="0" smtClean="0"/>
              <a:t>Developers/Private </a:t>
            </a:r>
            <a:r>
              <a:rPr lang="en-US" sz="2800" dirty="0" smtClean="0"/>
              <a:t>Corporations</a:t>
            </a:r>
          </a:p>
          <a:p>
            <a:pPr>
              <a:lnSpc>
                <a:spcPct val="90000"/>
              </a:lnSpc>
              <a:spcBef>
                <a:spcPts val="3600"/>
              </a:spcBef>
            </a:pPr>
            <a:r>
              <a:rPr lang="en-US" sz="2800" dirty="0" smtClean="0"/>
              <a:t>Community </a:t>
            </a:r>
            <a:r>
              <a:rPr lang="en-US" sz="2800" dirty="0" smtClean="0"/>
              <a:t>Members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Residents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Local business leaders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4239" y="1295400"/>
            <a:ext cx="2629123" cy="1524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185" b="15185"/>
          <a:stretch/>
        </p:blipFill>
        <p:spPr>
          <a:xfrm>
            <a:off x="6114239" y="4546600"/>
            <a:ext cx="2553511" cy="1778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0" y="3040380"/>
            <a:ext cx="3257550" cy="130302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dirty="0" smtClean="0"/>
              <a:t> Acknowledge </a:t>
            </a:r>
            <a:r>
              <a:rPr lang="en-US" dirty="0"/>
              <a:t>e</a:t>
            </a:r>
            <a:r>
              <a:rPr lang="en-US" dirty="0" smtClean="0"/>
              <a:t>xisting </a:t>
            </a:r>
            <a:r>
              <a:rPr lang="en-US" dirty="0"/>
              <a:t>c</a:t>
            </a:r>
            <a:r>
              <a:rPr lang="en-US" dirty="0" smtClean="0"/>
              <a:t>onditions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399" y="1524000"/>
            <a:ext cx="3267959" cy="243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3784" y="1524000"/>
            <a:ext cx="3631096" cy="2438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879" y="4103370"/>
            <a:ext cx="3188970" cy="20688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27745" y="4217670"/>
            <a:ext cx="2937135" cy="195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51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8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dirty="0" smtClean="0"/>
              <a:t> Acknowledge </a:t>
            </a:r>
            <a:r>
              <a:rPr lang="en-US" dirty="0" smtClean="0"/>
              <a:t>existing conditions</a:t>
            </a:r>
            <a:endParaRPr lang="en-US" dirty="0"/>
          </a:p>
        </p:txBody>
      </p:sp>
      <p:sp>
        <p:nvSpPr>
          <p:cNvPr id="135179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76200" y="1219200"/>
            <a:ext cx="6172200" cy="50292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sz="2800" u="sng" dirty="0" smtClean="0"/>
              <a:t>TRANSPORTATIO</a:t>
            </a:r>
            <a:r>
              <a:rPr lang="en-US" sz="2800" dirty="0" smtClean="0"/>
              <a:t>N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Public </a:t>
            </a:r>
            <a:r>
              <a:rPr lang="en-US" sz="2400" dirty="0"/>
              <a:t>health impacts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Land </a:t>
            </a:r>
            <a:r>
              <a:rPr lang="en-US" sz="2400" dirty="0"/>
              <a:t>use impacts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Severed </a:t>
            </a:r>
            <a:r>
              <a:rPr lang="en-US" sz="2400" dirty="0" smtClean="0"/>
              <a:t>neighborhoods</a:t>
            </a:r>
            <a:endParaRPr lang="en-US" sz="2400" dirty="0" smtClean="0"/>
          </a:p>
          <a:p>
            <a:pPr>
              <a:lnSpc>
                <a:spcPct val="90000"/>
              </a:lnSpc>
              <a:buNone/>
            </a:pPr>
            <a:r>
              <a:rPr lang="en-US" sz="2800" u="sng" dirty="0" smtClean="0"/>
              <a:t>NEEDED SERVICES V REVENUES</a:t>
            </a: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Imb</a:t>
            </a:r>
            <a:r>
              <a:rPr lang="en-US" sz="2400" dirty="0" smtClean="0"/>
              <a:t>alance </a:t>
            </a:r>
            <a:r>
              <a:rPr lang="en-US" sz="2400" dirty="0" smtClean="0"/>
              <a:t>b/t commercial &amp; residential tax burden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Need for quality schools, senior centers</a:t>
            </a:r>
          </a:p>
          <a:p>
            <a:pPr>
              <a:lnSpc>
                <a:spcPct val="90000"/>
              </a:lnSpc>
              <a:buNone/>
            </a:pPr>
            <a:r>
              <a:rPr lang="en-US" sz="2800" u="sng" dirty="0" smtClean="0"/>
              <a:t>INFRASTRUCTURE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Lack of public sewer/water</a:t>
            </a:r>
            <a:endParaRPr lang="en-US" sz="2400" dirty="0"/>
          </a:p>
        </p:txBody>
      </p:sp>
      <p:pic>
        <p:nvPicPr>
          <p:cNvPr id="135172" name="Picture 4" descr="carto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9550" y="4038600"/>
            <a:ext cx="2279650" cy="2667000"/>
          </a:xfrm>
          <a:prstGeom prst="rect">
            <a:avLst/>
          </a:prstGeom>
          <a:noFill/>
        </p:spPr>
      </p:pic>
      <p:pic>
        <p:nvPicPr>
          <p:cNvPr id="135173" name="Picture 5" descr="carto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2413" y="1219200"/>
            <a:ext cx="2224087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95" name="Rectangle 1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dirty="0" smtClean="0"/>
              <a:t> Highlight </a:t>
            </a:r>
            <a:r>
              <a:rPr lang="en-US" dirty="0" smtClean="0"/>
              <a:t>examples of </a:t>
            </a:r>
            <a:r>
              <a:rPr lang="en-US" dirty="0"/>
              <a:t>success</a:t>
            </a:r>
          </a:p>
        </p:txBody>
      </p:sp>
      <p:sp>
        <p:nvSpPr>
          <p:cNvPr id="126996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5867400" cy="50292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 dirty="0" smtClean="0"/>
              <a:t> Fruitvale Transit Village</a:t>
            </a:r>
          </a:p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sz="2800" b="1" dirty="0" smtClean="0"/>
              <a:t> Oakland, CA</a:t>
            </a:r>
            <a:endParaRPr lang="en-US" sz="2800" b="1" dirty="0"/>
          </a:p>
          <a:p>
            <a:pPr>
              <a:lnSpc>
                <a:spcPct val="80000"/>
              </a:lnSpc>
            </a:pPr>
            <a:r>
              <a:rPr lang="en-US" sz="2600" dirty="0" smtClean="0"/>
              <a:t>257,000 </a:t>
            </a:r>
            <a:r>
              <a:rPr lang="en-US" sz="2600" dirty="0" err="1" smtClean="0"/>
              <a:t>sf</a:t>
            </a:r>
            <a:r>
              <a:rPr lang="en-US" sz="2600" dirty="0" smtClean="0"/>
              <a:t> </a:t>
            </a:r>
            <a:r>
              <a:rPr lang="en-US" sz="2600" dirty="0"/>
              <a:t>“transit village” built on former BART </a:t>
            </a:r>
            <a:r>
              <a:rPr lang="en-US" sz="2600" dirty="0" smtClean="0"/>
              <a:t>surface parking lots</a:t>
            </a:r>
            <a:endParaRPr lang="en-US" sz="2600" dirty="0"/>
          </a:p>
          <a:p>
            <a:pPr lvl="1">
              <a:lnSpc>
                <a:spcPct val="80000"/>
              </a:lnSpc>
            </a:pPr>
            <a:r>
              <a:rPr lang="en-US" sz="2000" dirty="0" smtClean="0"/>
              <a:t>housing 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 smtClean="0"/>
              <a:t>office </a:t>
            </a:r>
            <a:r>
              <a:rPr lang="en-US" sz="2000" dirty="0"/>
              <a:t>space and services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neighborhood </a:t>
            </a:r>
            <a:r>
              <a:rPr lang="en-US" sz="2000" dirty="0"/>
              <a:t>retail 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p</a:t>
            </a:r>
            <a:r>
              <a:rPr lang="en-US" sz="2000" dirty="0" smtClean="0"/>
              <a:t>ublic parking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 smtClean="0"/>
              <a:t>Fruitvale </a:t>
            </a:r>
            <a:r>
              <a:rPr lang="en-US" sz="2000" dirty="0"/>
              <a:t>Public Market</a:t>
            </a:r>
          </a:p>
          <a:p>
            <a:pPr>
              <a:lnSpc>
                <a:spcPct val="80000"/>
              </a:lnSpc>
            </a:pPr>
            <a:r>
              <a:rPr lang="en-US" sz="2600" dirty="0"/>
              <a:t>An active, retail-lined connector between the BART station and the neighborhood’s primary retail artery</a:t>
            </a:r>
          </a:p>
        </p:txBody>
      </p:sp>
      <p:pic>
        <p:nvPicPr>
          <p:cNvPr id="126980" name="Picture 4" descr="hmpic_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856163"/>
            <a:ext cx="2743200" cy="1392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126981" name="Picture 5" descr="162_BD00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198563"/>
            <a:ext cx="2657475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126982" name="Text Box 6"/>
          <p:cNvSpPr txBox="1">
            <a:spLocks noChangeArrowheads="1"/>
          </p:cNvSpPr>
          <p:nvPr/>
        </p:nvSpPr>
        <p:spPr bwMode="auto">
          <a:xfrm>
            <a:off x="6019800" y="4267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 i="1">
                <a:solidFill>
                  <a:schemeClr val="bg1"/>
                </a:solidFill>
                <a:latin typeface="Times New Roman" pitchFamily="18" charset="0"/>
              </a:rPr>
              <a:t>Fruitvale Transit Village</a:t>
            </a:r>
          </a:p>
        </p:txBody>
      </p:sp>
      <p:sp>
        <p:nvSpPr>
          <p:cNvPr id="126983" name="Text Box 7"/>
          <p:cNvSpPr txBox="1">
            <a:spLocks noChangeArrowheads="1"/>
          </p:cNvSpPr>
          <p:nvPr/>
        </p:nvSpPr>
        <p:spPr bwMode="auto">
          <a:xfrm>
            <a:off x="6019800" y="6324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 i="1">
                <a:solidFill>
                  <a:schemeClr val="bg1"/>
                </a:solidFill>
                <a:latin typeface="Times New Roman" pitchFamily="18" charset="0"/>
              </a:rPr>
              <a:t>Mixed Use Buildings at Fruitvale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24" name="Rectangle 1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dirty="0" smtClean="0"/>
              <a:t> Promote </a:t>
            </a:r>
            <a:r>
              <a:rPr lang="en-US" dirty="0"/>
              <a:t>a culture open to change</a:t>
            </a:r>
          </a:p>
        </p:txBody>
      </p:sp>
      <p:sp>
        <p:nvSpPr>
          <p:cNvPr id="141325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4724400" cy="144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Community participation throughout the process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Visual modeling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Social Media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Instant Feedback </a:t>
            </a:r>
            <a:r>
              <a:rPr lang="en-US" sz="2800" dirty="0" smtClean="0"/>
              <a:t>Tools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World Café’s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3553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0"/>
            <a:ext cx="914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600200"/>
            <a:ext cx="4070074" cy="2743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4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1524000" y="1828800"/>
            <a:ext cx="6324600" cy="3352800"/>
          </a:xfrm>
        </p:spPr>
        <p:txBody>
          <a:bodyPr/>
          <a:lstStyle/>
          <a:p>
            <a:pPr lvl="0" algn="ctr">
              <a:spcBef>
                <a:spcPts val="0"/>
              </a:spcBef>
              <a:buNone/>
            </a:pPr>
            <a:r>
              <a:rPr lang="en-US" sz="4400" dirty="0" smtClean="0"/>
              <a:t>PROVIDE SUPPORT, </a:t>
            </a:r>
            <a:endParaRPr lang="en-US" sz="4400" dirty="0" smtClean="0"/>
          </a:p>
          <a:p>
            <a:pPr lvl="0" algn="ctr">
              <a:spcBef>
                <a:spcPts val="0"/>
              </a:spcBef>
              <a:buNone/>
            </a:pPr>
            <a:r>
              <a:rPr lang="en-US" sz="4400" dirty="0" smtClean="0"/>
              <a:t>BUT </a:t>
            </a:r>
            <a:r>
              <a:rPr lang="en-US" sz="4400" dirty="0" smtClean="0"/>
              <a:t>MAINTAIN </a:t>
            </a:r>
            <a:r>
              <a:rPr lang="en-US" sz="4400" dirty="0" smtClean="0"/>
              <a:t>OBJECTIVITY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dirty="0" smtClean="0"/>
              <a:t> Assemble </a:t>
            </a:r>
            <a:r>
              <a:rPr lang="en-US" dirty="0" smtClean="0"/>
              <a:t>the technical team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4462" y="1325880"/>
            <a:ext cx="2367446" cy="156972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05250" y="1325880"/>
            <a:ext cx="1600200" cy="1600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3756" y="4065270"/>
            <a:ext cx="2455621" cy="149733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05250" y="4419600"/>
            <a:ext cx="1846012" cy="147828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1731" y="2667000"/>
            <a:ext cx="1924050" cy="19240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0" y="1325880"/>
            <a:ext cx="3657600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BBFE7E"/>
                </a:solidFill>
                <a:latin typeface="+mn-lt"/>
              </a:rPr>
              <a:t>Urban Planners</a:t>
            </a:r>
          </a:p>
          <a:p>
            <a:pPr marL="342900" indent="-3429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BBFE7E"/>
                </a:solidFill>
                <a:latin typeface="+mn-lt"/>
              </a:rPr>
              <a:t>Transportation Planners</a:t>
            </a:r>
          </a:p>
          <a:p>
            <a:pPr marL="342900" indent="-3429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BBFE7E"/>
                </a:solidFill>
                <a:latin typeface="+mn-lt"/>
              </a:rPr>
              <a:t>Designers</a:t>
            </a:r>
          </a:p>
          <a:p>
            <a:pPr marL="342900" indent="-3429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BBFE7E"/>
                </a:solidFill>
                <a:latin typeface="+mn-lt"/>
              </a:rPr>
              <a:t>Surveyors</a:t>
            </a:r>
          </a:p>
          <a:p>
            <a:pPr marL="342900" indent="-3429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BBFE7E"/>
                </a:solidFill>
                <a:latin typeface="+mn-lt"/>
              </a:rPr>
              <a:t>Environmental Consultant </a:t>
            </a:r>
          </a:p>
          <a:p>
            <a:pPr marL="342900" indent="-3429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BBFE7E"/>
                </a:solidFill>
                <a:latin typeface="+mn-lt"/>
              </a:rPr>
              <a:t>LAWYERS! </a:t>
            </a:r>
            <a:endParaRPr lang="en-US" sz="2800" dirty="0">
              <a:solidFill>
                <a:srgbClr val="BBFE7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289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r>
              <a:rPr lang="en-US" dirty="0" smtClean="0"/>
              <a:t> Establish </a:t>
            </a:r>
            <a:r>
              <a:rPr lang="en-US" dirty="0" smtClean="0"/>
              <a:t>public-private </a:t>
            </a:r>
            <a:r>
              <a:rPr lang="en-US" dirty="0" err="1" smtClean="0"/>
              <a:t>wkng</a:t>
            </a:r>
            <a:r>
              <a:rPr lang="en-US" dirty="0" smtClean="0"/>
              <a:t> relationship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00" y="1031921"/>
            <a:ext cx="3886200" cy="5497093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4343400"/>
            <a:ext cx="7347959" cy="1676400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6200" y="1463066"/>
            <a:ext cx="4419600" cy="2149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32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BBFE7E"/>
                </a:solidFill>
                <a:latin typeface="+mn-lt"/>
              </a:rPr>
              <a:t>Meet early and often</a:t>
            </a:r>
          </a:p>
          <a:p>
            <a:pPr marL="342900" indent="-342900">
              <a:spcBef>
                <a:spcPts val="132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BBFE7E"/>
                </a:solidFill>
                <a:latin typeface="+mn-lt"/>
              </a:rPr>
              <a:t>Establish key contacts and responsibilities</a:t>
            </a:r>
          </a:p>
          <a:p>
            <a:pPr marL="342900" indent="-342900">
              <a:spcBef>
                <a:spcPts val="132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BBFE7E"/>
                </a:solidFill>
                <a:latin typeface="+mn-lt"/>
              </a:rPr>
              <a:t>Document agreement  </a:t>
            </a:r>
            <a:endParaRPr lang="en-US" sz="2800" dirty="0">
              <a:solidFill>
                <a:srgbClr val="BBFE7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147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76" name="Rectangle 1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dirty="0" smtClean="0"/>
              <a:t> Maintain </a:t>
            </a:r>
            <a:r>
              <a:rPr lang="en-US" dirty="0"/>
              <a:t>design control</a:t>
            </a:r>
          </a:p>
        </p:txBody>
      </p:sp>
      <p:sp>
        <p:nvSpPr>
          <p:cNvPr id="139277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5486400" cy="43434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3000"/>
              </a:spcBef>
            </a:pPr>
            <a:r>
              <a:rPr lang="en-US" sz="2800" dirty="0" smtClean="0"/>
              <a:t>Planned </a:t>
            </a:r>
            <a:r>
              <a:rPr lang="en-US" sz="2800" dirty="0"/>
              <a:t>Unit Developments (PUD</a:t>
            </a:r>
            <a:r>
              <a:rPr lang="en-US" sz="2800" dirty="0" smtClean="0"/>
              <a:t>) – Master Plans</a:t>
            </a:r>
            <a:endParaRPr lang="en-US" sz="2800" dirty="0"/>
          </a:p>
          <a:p>
            <a:pPr>
              <a:lnSpc>
                <a:spcPct val="80000"/>
              </a:lnSpc>
              <a:spcBef>
                <a:spcPts val="3000"/>
              </a:spcBef>
            </a:pPr>
            <a:r>
              <a:rPr lang="en-US" sz="2800" dirty="0" smtClean="0"/>
              <a:t>Design Review Committee </a:t>
            </a:r>
            <a:r>
              <a:rPr lang="en-US" sz="2800" dirty="0"/>
              <a:t>and design </a:t>
            </a:r>
            <a:r>
              <a:rPr lang="en-US" sz="2800" dirty="0" smtClean="0"/>
              <a:t>guidelines</a:t>
            </a:r>
            <a:endParaRPr lang="en-US" sz="2800" dirty="0"/>
          </a:p>
          <a:p>
            <a:pPr>
              <a:lnSpc>
                <a:spcPct val="80000"/>
              </a:lnSpc>
              <a:spcBef>
                <a:spcPts val="3000"/>
              </a:spcBef>
            </a:pPr>
            <a:r>
              <a:rPr lang="en-US" sz="2800" dirty="0" smtClean="0"/>
              <a:t>Special Permits</a:t>
            </a:r>
            <a:endParaRPr lang="en-US" sz="2800" dirty="0"/>
          </a:p>
          <a:p>
            <a:pPr>
              <a:lnSpc>
                <a:spcPct val="80000"/>
              </a:lnSpc>
              <a:spcBef>
                <a:spcPts val="3000"/>
              </a:spcBef>
            </a:pPr>
            <a:r>
              <a:rPr lang="en-US" sz="2800" dirty="0" smtClean="0"/>
              <a:t>Amendments to permits</a:t>
            </a:r>
          </a:p>
          <a:p>
            <a:pPr>
              <a:lnSpc>
                <a:spcPct val="80000"/>
              </a:lnSpc>
              <a:spcBef>
                <a:spcPts val="3000"/>
              </a:spcBef>
            </a:pPr>
            <a:r>
              <a:rPr lang="en-US" sz="2800" dirty="0" smtClean="0"/>
              <a:t>Inspections</a:t>
            </a:r>
            <a:endParaRPr lang="en-US" sz="2800" dirty="0"/>
          </a:p>
        </p:txBody>
      </p:sp>
      <p:pic>
        <p:nvPicPr>
          <p:cNvPr id="139268" name="Picture 4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5791200" y="1447800"/>
            <a:ext cx="2897188" cy="1830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accent2">
                <a:alpha val="50000"/>
              </a:schemeClr>
            </a:outerShdw>
          </a:effectLst>
        </p:spPr>
      </p:pic>
      <p:sp>
        <p:nvSpPr>
          <p:cNvPr id="139270" name="Text Box 6"/>
          <p:cNvSpPr txBox="1">
            <a:spLocks noChangeArrowheads="1"/>
          </p:cNvSpPr>
          <p:nvPr/>
        </p:nvSpPr>
        <p:spPr bwMode="auto">
          <a:xfrm>
            <a:off x="5943600" y="3352800"/>
            <a:ext cx="281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 i="1" dirty="0">
                <a:solidFill>
                  <a:schemeClr val="bg1"/>
                </a:solidFill>
                <a:latin typeface="Times New Roman" pitchFamily="18" charset="0"/>
              </a:rPr>
              <a:t>Proposed Assembly Square</a:t>
            </a:r>
          </a:p>
        </p:txBody>
      </p:sp>
      <p:sp>
        <p:nvSpPr>
          <p:cNvPr id="139271" name="Text Box 7"/>
          <p:cNvSpPr txBox="1">
            <a:spLocks noChangeArrowheads="1"/>
          </p:cNvSpPr>
          <p:nvPr/>
        </p:nvSpPr>
        <p:spPr bwMode="auto">
          <a:xfrm>
            <a:off x="4724400" y="6324600"/>
            <a:ext cx="3429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 i="1" dirty="0" smtClean="0">
                <a:solidFill>
                  <a:schemeClr val="bg1"/>
                </a:solidFill>
                <a:latin typeface="Times New Roman" pitchFamily="18" charset="0"/>
              </a:rPr>
              <a:t>Storage facility on Middlesex Ave</a:t>
            </a:r>
            <a:endParaRPr lang="en-US" sz="14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4338" name="Picture 2" descr="C:\Documents and Settings\MLamboy\Desktop\Monica's Files\Consulting Projects (MRL)\Gaming Commission\Storage bldg - 50 Middlesex Ave.png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3886200" y="4595812"/>
            <a:ext cx="4822826" cy="1652588"/>
          </a:xfrm>
          <a:prstGeom prst="rect">
            <a:avLst/>
          </a:prstGeom>
          <a:noFill/>
          <a:effectLst>
            <a:outerShdw blurRad="50800" dist="127000" dir="2700000" algn="tl" rotWithShape="0">
              <a:schemeClr val="accent6">
                <a:lumMod val="75000"/>
                <a:alpha val="58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3" name="Rectangle 1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dirty="0" smtClean="0"/>
              <a:t> Assembly </a:t>
            </a:r>
            <a:r>
              <a:rPr lang="en-US" dirty="0" smtClean="0"/>
              <a:t>Square / Assembly Row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960" y="1447800"/>
            <a:ext cx="826008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4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1524000" y="1828800"/>
            <a:ext cx="6324600" cy="2057400"/>
          </a:xfrm>
        </p:spPr>
        <p:txBody>
          <a:bodyPr/>
          <a:lstStyle/>
          <a:p>
            <a:pPr lvl="0" algn="ctr">
              <a:buNone/>
            </a:pPr>
            <a:r>
              <a:rPr lang="en-US" sz="4400" dirty="0" smtClean="0"/>
              <a:t>KNOW THERE WILL BE BUMPS IN THE ROAD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178855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dirty="0" smtClean="0"/>
              <a:t> Unexpected </a:t>
            </a:r>
            <a:r>
              <a:rPr lang="en-US" dirty="0" smtClean="0"/>
              <a:t>challenges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2524" y="2971800"/>
            <a:ext cx="2362200" cy="157193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2524" y="1295400"/>
            <a:ext cx="2209801" cy="138991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5195" y="4800600"/>
            <a:ext cx="2304289" cy="1828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0" y="1371600"/>
            <a:ext cx="5867400" cy="369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ts val="30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BBFE7E"/>
                </a:solidFill>
                <a:latin typeface="+mn-lt"/>
              </a:rPr>
              <a:t>National and Regional Economy</a:t>
            </a:r>
          </a:p>
          <a:p>
            <a:pPr marL="342900" indent="-342900">
              <a:lnSpc>
                <a:spcPct val="80000"/>
              </a:lnSpc>
              <a:spcBef>
                <a:spcPts val="30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BBFE7E"/>
                </a:solidFill>
                <a:latin typeface="+mn-lt"/>
              </a:rPr>
              <a:t>Financing Troubles (public and private)</a:t>
            </a:r>
          </a:p>
          <a:p>
            <a:pPr marL="342900" indent="-342900">
              <a:lnSpc>
                <a:spcPct val="80000"/>
              </a:lnSpc>
              <a:spcBef>
                <a:spcPts val="30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BBFE7E"/>
                </a:solidFill>
                <a:latin typeface="+mn-lt"/>
              </a:rPr>
              <a:t>Bankruptcy</a:t>
            </a:r>
          </a:p>
          <a:p>
            <a:pPr marL="342900" indent="-342900">
              <a:lnSpc>
                <a:spcPct val="80000"/>
              </a:lnSpc>
              <a:spcBef>
                <a:spcPts val="30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BBFE7E"/>
                </a:solidFill>
                <a:latin typeface="+mn-lt"/>
              </a:rPr>
              <a:t>Regulatory Concerns</a:t>
            </a:r>
          </a:p>
          <a:p>
            <a:pPr marL="342900" indent="-342900">
              <a:lnSpc>
                <a:spcPct val="80000"/>
              </a:lnSpc>
              <a:spcBef>
                <a:spcPts val="30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BBFE7E"/>
                </a:solidFill>
                <a:latin typeface="+mn-lt"/>
              </a:rPr>
              <a:t>Market Timing </a:t>
            </a:r>
            <a:endParaRPr lang="en-US" sz="2800" dirty="0">
              <a:solidFill>
                <a:srgbClr val="BBFE7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861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dirty="0" smtClean="0"/>
              <a:t> Unexpected challenges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1371600"/>
            <a:ext cx="9144000" cy="4789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ts val="18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BBFE7E"/>
                </a:solidFill>
                <a:latin typeface="+mn-lt"/>
              </a:rPr>
              <a:t>Ensure Development Agreement has adequate provisions</a:t>
            </a:r>
          </a:p>
          <a:p>
            <a:pPr marL="800100" lvl="1" indent="-342900">
              <a:lnSpc>
                <a:spcPct val="80000"/>
              </a:lnSpc>
              <a:spcBef>
                <a:spcPts val="1800"/>
              </a:spcBef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BBFE7E"/>
                </a:solidFill>
                <a:latin typeface="+mn-lt"/>
              </a:rPr>
              <a:t>Specific deliverables, timelines, and accountability measures (ex. $ penalty, contribution to mitigation fund)</a:t>
            </a:r>
          </a:p>
          <a:p>
            <a:pPr marL="800100" lvl="1" indent="-342900">
              <a:lnSpc>
                <a:spcPct val="80000"/>
              </a:lnSpc>
              <a:spcBef>
                <a:spcPts val="1800"/>
              </a:spcBef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BBFE7E"/>
                </a:solidFill>
                <a:latin typeface="+mn-lt"/>
              </a:rPr>
              <a:t>Trigger (s) for major amendment and minor amendment to agreement</a:t>
            </a:r>
          </a:p>
          <a:p>
            <a:pPr marL="800100" lvl="1" indent="-342900">
              <a:lnSpc>
                <a:spcPct val="80000"/>
              </a:lnSpc>
              <a:spcBef>
                <a:spcPts val="1800"/>
              </a:spcBef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BBFE7E"/>
                </a:solidFill>
                <a:latin typeface="+mn-lt"/>
              </a:rPr>
              <a:t>Right of first refusal / eminent domain</a:t>
            </a:r>
          </a:p>
          <a:p>
            <a:pPr marL="800100" lvl="1" indent="-342900">
              <a:lnSpc>
                <a:spcPct val="80000"/>
              </a:lnSpc>
              <a:spcBef>
                <a:spcPts val="1800"/>
              </a:spcBef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BBFE7E"/>
                </a:solidFill>
              </a:rPr>
              <a:t>Identify Plan B, C, D ahead of </a:t>
            </a:r>
            <a:r>
              <a:rPr lang="en-US" sz="2200" dirty="0" smtClean="0">
                <a:solidFill>
                  <a:srgbClr val="BBFE7E"/>
                </a:solidFill>
              </a:rPr>
              <a:t>time</a:t>
            </a:r>
            <a:endParaRPr lang="en-US" sz="2200" dirty="0" smtClean="0">
              <a:solidFill>
                <a:srgbClr val="BBFE7E"/>
              </a:solidFill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ts val="30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BBFE7E"/>
                </a:solidFill>
                <a:latin typeface="+mn-lt"/>
              </a:rPr>
              <a:t>Ascertain line that “do not cross” </a:t>
            </a:r>
            <a:endParaRPr lang="en-US" sz="2800" dirty="0" smtClean="0">
              <a:solidFill>
                <a:srgbClr val="BBFE7E"/>
              </a:solidFill>
              <a:latin typeface="+mn-lt"/>
            </a:endParaRPr>
          </a:p>
          <a:p>
            <a:pPr marL="800100" lvl="1" indent="-342900">
              <a:lnSpc>
                <a:spcPct val="80000"/>
              </a:lnSpc>
              <a:spcBef>
                <a:spcPts val="1800"/>
              </a:spcBef>
              <a:buFont typeface="Arial" pitchFamily="34" charset="0"/>
              <a:buChar char="•"/>
            </a:pPr>
            <a:endParaRPr lang="en-US" sz="2800" dirty="0">
              <a:solidFill>
                <a:srgbClr val="BBFE7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861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4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1524000" y="2362200"/>
            <a:ext cx="6324600" cy="1371600"/>
          </a:xfrm>
        </p:spPr>
        <p:txBody>
          <a:bodyPr/>
          <a:lstStyle/>
          <a:p>
            <a:pPr lvl="0" algn="ctr">
              <a:buNone/>
            </a:pPr>
            <a:r>
              <a:rPr lang="en-US" sz="4400" dirty="0" smtClean="0"/>
              <a:t>RECOGNIZE THAT CHANGE IS DIFFICULT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218793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dirty="0" smtClean="0"/>
              <a:t> Default</a:t>
            </a:r>
            <a:r>
              <a:rPr lang="en-US" dirty="0" smtClean="0"/>
              <a:t>: Do Nothing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1371600"/>
            <a:ext cx="2560320" cy="2133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 bwMode="auto">
          <a:xfrm>
            <a:off x="1447800" y="2743200"/>
            <a:ext cx="172212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9359" y="2800350"/>
            <a:ext cx="3501081" cy="23812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6400" y="4499610"/>
            <a:ext cx="2890353" cy="191643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00060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dirty="0" smtClean="0"/>
              <a:t> In </a:t>
            </a:r>
            <a:r>
              <a:rPr lang="en-US" dirty="0" smtClean="0"/>
              <a:t>closing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99617" y="1752600"/>
            <a:ext cx="38343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909"/>
                </a:solidFill>
                <a:latin typeface="+mn-lt"/>
              </a:rPr>
              <a:t>COMMUNICATE</a:t>
            </a:r>
            <a:endParaRPr lang="en-US" sz="4400" dirty="0">
              <a:solidFill>
                <a:srgbClr val="FF0909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 rot="20807673">
            <a:off x="4267200" y="2595534"/>
            <a:ext cx="46571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solidFill>
                  <a:srgbClr val="BBFE7E"/>
                </a:solidFill>
                <a:latin typeface="+mn-lt"/>
              </a:rPr>
              <a:t>COMMUNICATE</a:t>
            </a:r>
            <a:endParaRPr lang="en-US" sz="5400" dirty="0">
              <a:solidFill>
                <a:srgbClr val="BBFE7E"/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 rot="437048">
            <a:off x="403653" y="4543912"/>
            <a:ext cx="565680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rgbClr val="7030A0"/>
                </a:solidFill>
                <a:latin typeface="+mn-lt"/>
              </a:rPr>
              <a:t>COMMUNICATE</a:t>
            </a:r>
          </a:p>
        </p:txBody>
      </p:sp>
    </p:spTree>
    <p:extLst>
      <p:ext uri="{BB962C8B-B14F-4D97-AF65-F5344CB8AC3E}">
        <p14:creationId xmlns:p14="http://schemas.microsoft.com/office/powerpoint/2010/main" xmlns="" val="206558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C:\Documents and Settings\MLamboy\Desktop\Monica's Files\Consulting Projects (MRL)\Gaming Commission\Somerville map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1081" y="1371600"/>
            <a:ext cx="7096119" cy="4900946"/>
          </a:xfrm>
          <a:prstGeom prst="rect">
            <a:avLst/>
          </a:prstGeom>
          <a:noFill/>
        </p:spPr>
      </p:pic>
      <p:sp>
        <p:nvSpPr>
          <p:cNvPr id="122893" name="Rectangle 1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dirty="0" smtClean="0"/>
              <a:t> Assembly </a:t>
            </a:r>
            <a:r>
              <a:rPr lang="en-US" dirty="0" smtClean="0"/>
              <a:t>Square / Assembly Row</a:t>
            </a:r>
            <a:endParaRPr lang="en-US" dirty="0"/>
          </a:p>
        </p:txBody>
      </p:sp>
      <p:sp>
        <p:nvSpPr>
          <p:cNvPr id="5" name="Down Arrow 4"/>
          <p:cNvSpPr/>
          <p:nvPr/>
        </p:nvSpPr>
        <p:spPr bwMode="auto">
          <a:xfrm>
            <a:off x="5410200" y="2286000"/>
            <a:ext cx="381000" cy="83820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900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3" name="Rectangle 1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dirty="0" smtClean="0"/>
              <a:t> Assembly </a:t>
            </a:r>
            <a:r>
              <a:rPr lang="en-US" dirty="0" smtClean="0"/>
              <a:t>Square / Assembly Row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84507"/>
            <a:ext cx="4215360" cy="5224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7648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1058" y="1295400"/>
            <a:ext cx="2543271" cy="190499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22893" name="Rectangle 1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dirty="0" smtClean="0"/>
              <a:t> Assembly </a:t>
            </a:r>
            <a:r>
              <a:rPr lang="en-US" dirty="0" smtClean="0"/>
              <a:t>Square / Assembly Row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295400"/>
            <a:ext cx="2561905" cy="185349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2800" y="1868506"/>
            <a:ext cx="2667000" cy="197214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4114800"/>
            <a:ext cx="7023100" cy="2667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09854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3" name="Rectangle 1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dirty="0" smtClean="0"/>
              <a:t> Assembly </a:t>
            </a:r>
            <a:r>
              <a:rPr lang="en-US" dirty="0" smtClean="0"/>
              <a:t>Row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1828800"/>
            <a:ext cx="4883085" cy="3657600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8459" y="4572000"/>
            <a:ext cx="4252141" cy="2057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37692" y="1302111"/>
            <a:ext cx="4101508" cy="258408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3" name="Rectangle 1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dirty="0" smtClean="0"/>
              <a:t> Assembly </a:t>
            </a:r>
            <a:r>
              <a:rPr lang="en-US" dirty="0" smtClean="0"/>
              <a:t>Row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1360390"/>
            <a:ext cx="2988945" cy="298894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06" t="5853" r="2843" b="10535"/>
          <a:stretch/>
        </p:blipFill>
        <p:spPr>
          <a:xfrm>
            <a:off x="5638800" y="3977015"/>
            <a:ext cx="3286341" cy="231977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3012649"/>
            <a:ext cx="3553073" cy="181048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251" y="1360390"/>
            <a:ext cx="3108632" cy="2133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004" y="5029200"/>
            <a:ext cx="4300263" cy="156242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i.ytimg.com/vi/VwpDfFNcbCA/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295400"/>
            <a:ext cx="3555999" cy="266700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3200" y="3429000"/>
            <a:ext cx="2362200" cy="3149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3505200"/>
            <a:ext cx="3820597" cy="286544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22893" name="Rectangle 1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sz="2400" i="1" dirty="0" smtClean="0"/>
              <a:t> </a:t>
            </a:r>
            <a:r>
              <a:rPr lang="en-US" dirty="0" smtClean="0"/>
              <a:t>Assembly </a:t>
            </a:r>
            <a:r>
              <a:rPr lang="en-US" dirty="0" smtClean="0"/>
              <a:t>Row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63711"/>
            <a:ext cx="3331241" cy="2211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4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9144000" cy="3733800"/>
          </a:xfrm>
        </p:spPr>
        <p:txBody>
          <a:bodyPr/>
          <a:lstStyle/>
          <a:p>
            <a:pPr lvl="0" algn="ctr">
              <a:buNone/>
            </a:pPr>
            <a:r>
              <a:rPr lang="en-US" sz="4400" dirty="0" smtClean="0"/>
              <a:t>KEYS TO SUCCESS</a:t>
            </a:r>
          </a:p>
          <a:p>
            <a:pPr algn="ctr">
              <a:buNone/>
            </a:pPr>
            <a:endParaRPr lang="en-US" sz="2000" dirty="0" smtClean="0"/>
          </a:p>
          <a:p>
            <a:pPr marL="2011680">
              <a:spcBef>
                <a:spcPts val="1200"/>
              </a:spcBef>
            </a:pPr>
            <a:r>
              <a:rPr lang="en-US" sz="2000" dirty="0" smtClean="0"/>
              <a:t>ESTABLISH </a:t>
            </a:r>
            <a:r>
              <a:rPr lang="en-US" sz="2000" dirty="0" smtClean="0"/>
              <a:t>A COMMUNITY </a:t>
            </a:r>
            <a:r>
              <a:rPr lang="en-US" sz="2000" dirty="0" smtClean="0"/>
              <a:t>VISION</a:t>
            </a:r>
          </a:p>
          <a:p>
            <a:pPr marL="2011680">
              <a:spcBef>
                <a:spcPts val="1200"/>
              </a:spcBef>
            </a:pPr>
            <a:r>
              <a:rPr lang="en-US" sz="2000" dirty="0" smtClean="0"/>
              <a:t>PROVIDE SUPPORT, </a:t>
            </a:r>
            <a:r>
              <a:rPr lang="en-US" sz="2000" dirty="0" smtClean="0"/>
              <a:t>BUT </a:t>
            </a:r>
            <a:r>
              <a:rPr lang="en-US" sz="2000" dirty="0" smtClean="0"/>
              <a:t>MAINTAIN </a:t>
            </a:r>
            <a:r>
              <a:rPr lang="en-US" sz="2000" dirty="0" smtClean="0"/>
              <a:t>OBJECTIVITY</a:t>
            </a:r>
          </a:p>
          <a:p>
            <a:pPr marL="2011680">
              <a:spcBef>
                <a:spcPts val="1200"/>
              </a:spcBef>
            </a:pPr>
            <a:r>
              <a:rPr lang="en-US" sz="2000" dirty="0" smtClean="0"/>
              <a:t>KNOW THERE WILL BE BUMPS IN THE ROAD</a:t>
            </a:r>
          </a:p>
          <a:p>
            <a:pPr marL="2011680">
              <a:spcBef>
                <a:spcPts val="1200"/>
              </a:spcBef>
            </a:pPr>
            <a:r>
              <a:rPr lang="en-US" sz="2000" dirty="0" smtClean="0"/>
              <a:t>RECOGNIZE THAT CHANGE IS DIFFICULT</a:t>
            </a:r>
          </a:p>
          <a:p>
            <a:pPr lvl="0" algn="ctr">
              <a:spcBef>
                <a:spcPts val="0"/>
              </a:spcBef>
              <a:buNone/>
            </a:pPr>
            <a:endParaRPr lang="en-US" sz="2000" dirty="0" smtClean="0"/>
          </a:p>
          <a:p>
            <a:pPr algn="ctr">
              <a:buNone/>
            </a:pPr>
            <a:endParaRPr lang="en-US" sz="4400" dirty="0" smtClean="0"/>
          </a:p>
          <a:p>
            <a:pPr lvl="0" algn="ctr">
              <a:buNone/>
            </a:pP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rebuchet MS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2918</TotalTime>
  <Words>653</Words>
  <Application>Microsoft Office PowerPoint</Application>
  <PresentationFormat>On-screen Show (4:3)</PresentationFormat>
  <Paragraphs>152</Paragraphs>
  <Slides>25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Blank Presentation</vt:lpstr>
      <vt:lpstr>Balancing on Three Legs  municipality – community - developer     Monica R. Lamboy Senior Associate  Edward J. Collins Jr. Center for Public Management John W. McCormack Graduate School of Policy and Global Studies University of Massachusetts Boston</vt:lpstr>
      <vt:lpstr> Assembly Square / Assembly Row</vt:lpstr>
      <vt:lpstr> Assembly Square / Assembly Row</vt:lpstr>
      <vt:lpstr> Assembly Square / Assembly Row</vt:lpstr>
      <vt:lpstr> Assembly Square / Assembly Row</vt:lpstr>
      <vt:lpstr> Assembly Row</vt:lpstr>
      <vt:lpstr> Assembly Row</vt:lpstr>
      <vt:lpstr> Assembly Row</vt:lpstr>
      <vt:lpstr>Slide 9</vt:lpstr>
      <vt:lpstr>Slide 10</vt:lpstr>
      <vt:lpstr> Cultivate leadership at all levels</vt:lpstr>
      <vt:lpstr> Acknowledge existing conditions </vt:lpstr>
      <vt:lpstr> Acknowledge existing conditions</vt:lpstr>
      <vt:lpstr> Highlight examples of success</vt:lpstr>
      <vt:lpstr> Promote a culture open to change</vt:lpstr>
      <vt:lpstr>Slide 16</vt:lpstr>
      <vt:lpstr> Assemble the technical team </vt:lpstr>
      <vt:lpstr> Establish public-private wkng relationship</vt:lpstr>
      <vt:lpstr> Maintain design control</vt:lpstr>
      <vt:lpstr>Slide 20</vt:lpstr>
      <vt:lpstr> Unexpected challenges</vt:lpstr>
      <vt:lpstr> Unexpected challenges </vt:lpstr>
      <vt:lpstr>Slide 23</vt:lpstr>
      <vt:lpstr> Default: Do Nothing </vt:lpstr>
      <vt:lpstr> In closing</vt:lpstr>
    </vt:vector>
  </TitlesOfParts>
  <Company>Reconnecting America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Growth/TOD Goals</dc:title>
  <dc:creator>Sam Zimmerman-Bergman</dc:creator>
  <cp:lastModifiedBy>MLamboy</cp:lastModifiedBy>
  <cp:revision>125</cp:revision>
  <dcterms:created xsi:type="dcterms:W3CDTF">2007-11-07T17:14:09Z</dcterms:created>
  <dcterms:modified xsi:type="dcterms:W3CDTF">2012-08-07T19:31:32Z</dcterms:modified>
</cp:coreProperties>
</file>